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00CC"/>
    <a:srgbClr val="3366FF"/>
    <a:srgbClr val="FFFF00"/>
    <a:srgbClr val="9999FF"/>
    <a:srgbClr val="66CCFF"/>
    <a:srgbClr val="99FF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34" autoAdjust="0"/>
    <p:restoredTop sz="94591" autoAdjust="0"/>
  </p:normalViewPr>
  <p:slideViewPr>
    <p:cSldViewPr>
      <p:cViewPr varScale="1">
        <p:scale>
          <a:sx n="86" d="100"/>
          <a:sy n="86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C276-22EA-4F38-872C-EC10C1D7FDC2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E50D-84AF-416E-8D5A-C9E8A18A2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B186-A59C-46DA-9421-03530B156B53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763F-C736-4893-BF5F-F4BACFBE2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5DBA-602D-4A93-8964-F3BAA80559D3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08298-82B8-4252-B055-E52AF63B0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5C2-12F5-49BC-8A5E-A87CC1CE6749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8295-8E04-4B45-B6F8-3EF567066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542C-468D-43DC-BDB4-4CDDB7EFAB4B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12023-8465-4690-87B7-1ABB4B97A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CA07D-06D9-42BC-AC5C-988A6DAF5E7E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0EAE-A132-4DE7-A828-5EA48ECDB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E357-7D96-4617-8339-576101E0F40F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FC03-AEDD-43D4-B24F-095870AE0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8D2BB-257B-451D-8D93-B90492117DDC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4A6A-EB0D-4D8B-8D48-4D42E3518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DC7AE-05E6-462C-A80F-DED93E6A9D25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0F25B-3A09-4651-8499-A4CCAEC14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2C99-5317-4A3F-976E-A1A762FE720A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FA50-79F6-4348-AE51-0A395C4BC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DFAA-87EF-4D52-AE97-F1EC020D7C1F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00676-7C1B-4645-AFF6-21B0CEE7A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76EA14-8F46-40B5-9155-8B07442D3FD8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7EE2B-21DA-4B1F-9996-77EF02873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35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slide" Target="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slide" Target="slide3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slide" Target="slide13.x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slide" Target="slide3.xml"/><Relationship Id="rId5" Type="http://schemas.openxmlformats.org/officeDocument/2006/relationships/slide" Target="slide16.x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oleObject" Target="../embeddings/oleObject19.bin"/><Relationship Id="rId7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slide" Target="slide6.xml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slide" Target="slide25.xml"/><Relationship Id="rId4" Type="http://schemas.openxmlformats.org/officeDocument/2006/relationships/oleObject" Target="../embeddings/oleObject3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slide" Target="slid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slide" Target="slide30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slide" Target="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29.x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slide" Target="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slide" Target="slide7.xml"/><Relationship Id="rId4" Type="http://schemas.openxmlformats.org/officeDocument/2006/relationships/oleObject" Target="../embeddings/oleObject4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slide" Target="slide7.xml"/><Relationship Id="rId4" Type="http://schemas.openxmlformats.org/officeDocument/2006/relationships/oleObject" Target="../embeddings/oleObject5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slide" Target="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slide" Target="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9600" smtClean="0">
                <a:solidFill>
                  <a:srgbClr val="FF0000"/>
                </a:solidFill>
              </a:rPr>
              <a:t>Теория вероятностей</a:t>
            </a:r>
            <a:br>
              <a:rPr lang="ru-RU" sz="9600" smtClean="0">
                <a:solidFill>
                  <a:srgbClr val="FF0000"/>
                </a:solidFill>
              </a:rPr>
            </a:br>
            <a:endParaRPr lang="ru-RU" sz="9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B0F0"/>
                </a:solidFill>
              </a:rPr>
              <a:t>Правило сложения </a:t>
            </a:r>
          </a:p>
        </p:txBody>
      </p:sp>
      <p:sp>
        <p:nvSpPr>
          <p:cNvPr id="31747" name="Текст 4"/>
          <p:cNvSpPr>
            <a:spLocks noGrp="1"/>
          </p:cNvSpPr>
          <p:nvPr>
            <p:ph type="body" sz="quarter" idx="3"/>
          </p:nvPr>
        </p:nvSpPr>
        <p:spPr>
          <a:xfrm>
            <a:off x="142875" y="2071688"/>
            <a:ext cx="8786813" cy="1630362"/>
          </a:xfrm>
        </p:spPr>
        <p:txBody>
          <a:bodyPr/>
          <a:lstStyle/>
          <a:p>
            <a:pPr eaLnBrk="1" hangingPunct="1"/>
            <a:r>
              <a:rPr lang="ru-RU" b="0" smtClean="0"/>
              <a:t>Если </a:t>
            </a:r>
            <a:r>
              <a:rPr lang="ru-RU" b="0" smtClean="0">
                <a:solidFill>
                  <a:srgbClr val="008000"/>
                </a:solidFill>
              </a:rPr>
              <a:t>два действия </a:t>
            </a:r>
            <a:r>
              <a:rPr lang="ru-RU" b="0" smtClean="0"/>
              <a:t>взаимно исключают друг друга, при чем одно из них можно выполнить </a:t>
            </a:r>
            <a:r>
              <a:rPr lang="en-US" b="0" smtClean="0">
                <a:solidFill>
                  <a:srgbClr val="008000"/>
                </a:solidFill>
              </a:rPr>
              <a:t>m</a:t>
            </a:r>
            <a:r>
              <a:rPr lang="ru-RU" b="0" smtClean="0"/>
              <a:t> способами, а другое – </a:t>
            </a:r>
            <a:r>
              <a:rPr lang="en-US" b="0" smtClean="0">
                <a:solidFill>
                  <a:srgbClr val="008000"/>
                </a:solidFill>
              </a:rPr>
              <a:t>n</a:t>
            </a:r>
            <a:r>
              <a:rPr lang="ru-RU" b="0" smtClean="0"/>
              <a:t> способами, то выполнить одно любое из этих действий можно </a:t>
            </a:r>
            <a:r>
              <a:rPr lang="en-US" b="0" smtClean="0">
                <a:solidFill>
                  <a:srgbClr val="008000"/>
                </a:solidFill>
              </a:rPr>
              <a:t>m+n</a:t>
            </a:r>
            <a:r>
              <a:rPr lang="ru-RU" b="0" smtClean="0"/>
              <a:t> способами.</a:t>
            </a:r>
          </a:p>
        </p:txBody>
      </p:sp>
      <p:sp>
        <p:nvSpPr>
          <p:cNvPr id="31748" name="Текст 4"/>
          <p:cNvSpPr>
            <a:spLocks noGrp="1"/>
          </p:cNvSpPr>
          <p:nvPr>
            <p:ph type="body" sz="quarter" idx="3"/>
          </p:nvPr>
        </p:nvSpPr>
        <p:spPr>
          <a:xfrm>
            <a:off x="3071813" y="4000500"/>
            <a:ext cx="5143500" cy="1857375"/>
          </a:xfrm>
        </p:spPr>
        <p:txBody>
          <a:bodyPr/>
          <a:lstStyle/>
          <a:p>
            <a:pPr eaLnBrk="1" hangingPunct="1"/>
            <a:r>
              <a:rPr lang="ru-RU" b="0" smtClean="0">
                <a:solidFill>
                  <a:srgbClr val="002060"/>
                </a:solidFill>
              </a:rPr>
              <a:t>Это правило легко распространить на любое  конечное число действий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72462" y="6072206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571500" y="214313"/>
            <a:ext cx="7772400" cy="10715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B0F0"/>
                </a:solidFill>
              </a:rPr>
              <a:t>Размещения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14375" y="48577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4375" y="30003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 </a:t>
            </a:r>
            <a:r>
              <a:rPr lang="ru-RU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Теорема: число размещений из </a:t>
            </a:r>
            <a:r>
              <a:rPr lang="en-US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по </a:t>
            </a:r>
            <a:r>
              <a:rPr lang="en-US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равно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14313" y="1214438"/>
            <a:ext cx="864393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 </a:t>
            </a:r>
            <a:r>
              <a:rPr lang="ru-RU" sz="2800" dirty="0">
                <a:latin typeface="+mj-lt"/>
                <a:ea typeface="+mj-ea"/>
                <a:cs typeface="+mj-cs"/>
              </a:rPr>
              <a:t>Размещением из </a:t>
            </a:r>
            <a:r>
              <a:rPr lang="en-US" sz="28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800" dirty="0">
                <a:latin typeface="+mj-lt"/>
                <a:ea typeface="+mj-ea"/>
                <a:cs typeface="+mj-cs"/>
              </a:rPr>
              <a:t> элементов по </a:t>
            </a:r>
            <a:r>
              <a:rPr lang="en-US" sz="28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ru-RU" sz="2800" dirty="0">
                <a:latin typeface="+mj-lt"/>
                <a:ea typeface="+mj-ea"/>
                <a:cs typeface="+mj-cs"/>
              </a:rPr>
              <a:t>называется любое упорядоченное подмножество из </a:t>
            </a:r>
            <a:r>
              <a:rPr lang="en-US" sz="28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800" dirty="0">
                <a:latin typeface="+mj-lt"/>
                <a:ea typeface="+mj-ea"/>
                <a:cs typeface="+mj-cs"/>
              </a:rPr>
              <a:t> элементов множества, состоящего из </a:t>
            </a:r>
            <a:r>
              <a:rPr lang="en-US" sz="28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800" dirty="0">
                <a:latin typeface="+mj-lt"/>
                <a:ea typeface="+mj-ea"/>
                <a:cs typeface="+mj-cs"/>
              </a:rPr>
              <a:t> различных элементов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835150" y="4941888"/>
          <a:ext cx="4094163" cy="1582737"/>
        </p:xfrm>
        <a:graphic>
          <a:graphicData uri="http://schemas.openxmlformats.org/presentationml/2006/ole">
            <p:oleObj spid="_x0000_s1026" name="Формула" r:id="rId3" imgW="901440" imgH="419040" progId="Equation.3">
              <p:embed/>
            </p:oleObj>
          </a:graphicData>
        </a:graphic>
      </p:graphicFrame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450" y="2690813"/>
            <a:ext cx="77851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072462" y="6143644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кругленный прямоугольник 6">
            <a:hlinkClick r:id="rId6" action="ppaction://hlinksldjump"/>
          </p:cNvPr>
          <p:cNvSpPr/>
          <p:nvPr/>
        </p:nvSpPr>
        <p:spPr>
          <a:xfrm>
            <a:off x="6804025" y="4581525"/>
            <a:ext cx="1785938" cy="928688"/>
          </a:xfrm>
          <a:prstGeom prst="roundRect">
            <a:avLst/>
          </a:prstGeom>
          <a:solidFill>
            <a:srgbClr val="9900CC">
              <a:alpha val="16000"/>
            </a:srgbClr>
          </a:solidFill>
          <a:ln>
            <a:solidFill>
              <a:schemeClr val="accent1">
                <a:shade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Пример задачи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rgbClr val="002060"/>
                </a:solidFill>
              </a:rPr>
              <a:t>1) В журнале 10 страниц , необходимо на страницах поместить 4 фотографии. Сколькими способами это можно сделать , если ни одна страница газеты не должна содержать более одной фотографии ?</a:t>
            </a:r>
          </a:p>
        </p:txBody>
      </p:sp>
      <p:sp>
        <p:nvSpPr>
          <p:cNvPr id="2055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3286125"/>
            <a:ext cx="8543925" cy="1143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002060"/>
                </a:solidFill>
              </a:rPr>
              <a:t>2)Сколько можно записать четырехзначных чисел , используя без повторения  все десять цифр? 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857250" y="4214813"/>
          <a:ext cx="6215063" cy="785812"/>
        </p:xfrm>
        <a:graphic>
          <a:graphicData uri="http://schemas.openxmlformats.org/presentationml/2006/ole">
            <p:oleObj spid="_x0000_s2050" name="Формула" r:id="rId3" imgW="1930320" imgH="393480" progId="Equation.3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928688" y="5000625"/>
          <a:ext cx="5929312" cy="857250"/>
        </p:xfrm>
        <a:graphic>
          <a:graphicData uri="http://schemas.openxmlformats.org/presentationml/2006/ole">
            <p:oleObj spid="_x0000_s2051" name="Формула" r:id="rId4" imgW="2133360" imgH="419040" progId="Equation.3">
              <p:embed/>
            </p:oleObj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1071563" y="5857875"/>
          <a:ext cx="5643562" cy="571500"/>
        </p:xfrm>
        <a:graphic>
          <a:graphicData uri="http://schemas.openxmlformats.org/presentationml/2006/ole">
            <p:oleObj spid="_x0000_s2052" name="Формула" r:id="rId5" imgW="2057400" imgH="228600" progId="Equation.3">
              <p:embed/>
            </p:oleObj>
          </a:graphicData>
        </a:graphic>
      </p:graphicFrame>
      <p:graphicFrame>
        <p:nvGraphicFramePr>
          <p:cNvPr id="2053" name="Object 12"/>
          <p:cNvGraphicFramePr>
            <a:graphicFrameLocks noChangeAspect="1"/>
          </p:cNvGraphicFramePr>
          <p:nvPr/>
        </p:nvGraphicFramePr>
        <p:xfrm>
          <a:off x="714375" y="2143125"/>
          <a:ext cx="7572375" cy="928688"/>
        </p:xfrm>
        <a:graphic>
          <a:graphicData uri="http://schemas.openxmlformats.org/presentationml/2006/ole">
            <p:oleObj spid="_x0000_s2053" name="Формула" r:id="rId6" imgW="2590560" imgH="419040" progId="Equation.3">
              <p:embed/>
            </p:oleObj>
          </a:graphicData>
        </a:graphic>
      </p:graphicFrame>
      <p:sp>
        <p:nvSpPr>
          <p:cNvPr id="9" name="Стрелка влево 8">
            <a:hlinkClick r:id="rId7" action="ppaction://hlinksldjump"/>
          </p:cNvPr>
          <p:cNvSpPr/>
          <p:nvPr/>
        </p:nvSpPr>
        <p:spPr>
          <a:xfrm>
            <a:off x="7786688" y="6000750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Перестановки</a:t>
            </a:r>
            <a:r>
              <a:rPr lang="ru-RU" smtClean="0"/>
              <a:t> </a:t>
            </a:r>
          </a:p>
        </p:txBody>
      </p:sp>
      <p:sp>
        <p:nvSpPr>
          <p:cNvPr id="3076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75"/>
            <a:ext cx="9144000" cy="22145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Перестановкой из</a:t>
            </a:r>
            <a:r>
              <a:rPr lang="ru-RU" smtClean="0">
                <a:solidFill>
                  <a:srgbClr val="008000"/>
                </a:solidFill>
              </a:rPr>
              <a:t> </a:t>
            </a:r>
            <a:r>
              <a:rPr lang="en-US" smtClean="0">
                <a:solidFill>
                  <a:srgbClr val="008000"/>
                </a:solidFill>
              </a:rPr>
              <a:t>n</a:t>
            </a:r>
            <a:r>
              <a:rPr lang="ru-RU" smtClean="0">
                <a:solidFill>
                  <a:srgbClr val="008000"/>
                </a:solidFill>
              </a:rPr>
              <a:t> </a:t>
            </a:r>
            <a:r>
              <a:rPr lang="ru-RU" smtClean="0"/>
              <a:t>элементов называется любое упорядоченное множество, в которое входят по одному разу все </a:t>
            </a:r>
            <a:r>
              <a:rPr lang="en-US" smtClean="0">
                <a:solidFill>
                  <a:srgbClr val="008000"/>
                </a:solidFill>
              </a:rPr>
              <a:t>n</a:t>
            </a:r>
            <a:r>
              <a:rPr lang="ru-RU" smtClean="0"/>
              <a:t> различных элементов данного множества</a:t>
            </a:r>
          </a:p>
        </p:txBody>
      </p:sp>
      <p:sp>
        <p:nvSpPr>
          <p:cNvPr id="3077" name="Содержимое 3"/>
          <p:cNvSpPr>
            <a:spLocks noGrp="1"/>
          </p:cNvSpPr>
          <p:nvPr>
            <p:ph sz="half" idx="2"/>
          </p:nvPr>
        </p:nvSpPr>
        <p:spPr>
          <a:xfrm>
            <a:off x="285750" y="3286125"/>
            <a:ext cx="8643938" cy="13573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smtClean="0">
                <a:solidFill>
                  <a:srgbClr val="002060"/>
                </a:solidFill>
              </a:rPr>
              <a:t>Теорема: Число перестановок </a:t>
            </a:r>
            <a:r>
              <a:rPr lang="en-US" sz="3600" smtClean="0">
                <a:solidFill>
                  <a:srgbClr val="008000"/>
                </a:solidFill>
              </a:rPr>
              <a:t>n</a:t>
            </a:r>
            <a:r>
              <a:rPr lang="ru-RU" sz="3600" smtClean="0">
                <a:solidFill>
                  <a:srgbClr val="002060"/>
                </a:solidFill>
              </a:rPr>
              <a:t> различных элементов равно </a:t>
            </a:r>
            <a:r>
              <a:rPr lang="en-US" sz="3600" smtClean="0">
                <a:solidFill>
                  <a:srgbClr val="008000"/>
                </a:solidFill>
              </a:rPr>
              <a:t>n</a:t>
            </a:r>
            <a:r>
              <a:rPr lang="ru-RU" sz="3600" smtClean="0">
                <a:solidFill>
                  <a:srgbClr val="008000"/>
                </a:solidFill>
              </a:rPr>
              <a:t>!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786063" y="4857750"/>
          <a:ext cx="2214562" cy="1071563"/>
        </p:xfrm>
        <a:graphic>
          <a:graphicData uri="http://schemas.openxmlformats.org/presentationml/2006/ole">
            <p:oleObj spid="_x0000_s3074" name="Формула" r:id="rId3" imgW="495000" imgH="241200" progId="Equation.3">
              <p:embed/>
            </p:oleObj>
          </a:graphicData>
        </a:graphic>
      </p:graphicFrame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7143750" y="4857750"/>
            <a:ext cx="1785938" cy="928688"/>
          </a:xfrm>
          <a:prstGeom prst="roundRect">
            <a:avLst/>
          </a:prstGeom>
          <a:solidFill>
            <a:srgbClr val="9900CC">
              <a:alpha val="16000"/>
            </a:srgbClr>
          </a:solidFill>
          <a:ln>
            <a:solidFill>
              <a:schemeClr val="accent1">
                <a:shade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Пример задачи</a:t>
            </a:r>
          </a:p>
        </p:txBody>
      </p:sp>
      <p:sp>
        <p:nvSpPr>
          <p:cNvPr id="8" name="Управляющая кнопка: домой 7">
            <a:hlinkClick r:id="rId5" action="ppaction://hlinksldjump" highlightClick="1"/>
          </p:cNvPr>
          <p:cNvSpPr/>
          <p:nvPr/>
        </p:nvSpPr>
        <p:spPr>
          <a:xfrm>
            <a:off x="8143900" y="6072206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Содержимое 2"/>
          <p:cNvSpPr>
            <a:spLocks noGrp="1"/>
          </p:cNvSpPr>
          <p:nvPr>
            <p:ph sz="half" idx="1"/>
          </p:nvPr>
        </p:nvSpPr>
        <p:spPr>
          <a:xfrm>
            <a:off x="0" y="500063"/>
            <a:ext cx="9144000" cy="1428750"/>
          </a:xfrm>
        </p:spPr>
        <p:txBody>
          <a:bodyPr/>
          <a:lstStyle/>
          <a:p>
            <a:pPr marL="514350" indent="-514350">
              <a:buFont typeface="Arial" charset="0"/>
              <a:buAutoNum type="arabicParenR"/>
            </a:pPr>
            <a:r>
              <a:rPr lang="ru-RU" sz="2400" smtClean="0">
                <a:solidFill>
                  <a:srgbClr val="002060"/>
                </a:solidFill>
              </a:rPr>
              <a:t>Записать все возможные перестановки для чисел 3,5,7</a:t>
            </a:r>
          </a:p>
          <a:p>
            <a:pPr marL="514350" indent="-514350">
              <a:buFont typeface="Arial" charset="0"/>
              <a:buNone/>
            </a:pPr>
            <a:endParaRPr lang="ru-RU" sz="2400" smtClean="0">
              <a:solidFill>
                <a:srgbClr val="002060"/>
              </a:solidFill>
            </a:endParaRPr>
          </a:p>
          <a:p>
            <a:pPr marL="514350" indent="-514350" algn="ctr"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</a:rPr>
              <a:t>3,5,7</a:t>
            </a:r>
            <a:r>
              <a:rPr lang="ru-RU" sz="2400" smtClean="0"/>
              <a:t> ;</a:t>
            </a:r>
            <a:r>
              <a:rPr lang="ru-RU" sz="2400" smtClean="0">
                <a:solidFill>
                  <a:srgbClr val="FFC000"/>
                </a:solidFill>
              </a:rPr>
              <a:t> 3,7,5 </a:t>
            </a:r>
            <a:r>
              <a:rPr lang="ru-RU" sz="2400" smtClean="0"/>
              <a:t>; </a:t>
            </a:r>
            <a:r>
              <a:rPr lang="ru-RU" sz="2400" smtClean="0">
                <a:solidFill>
                  <a:srgbClr val="008000"/>
                </a:solidFill>
              </a:rPr>
              <a:t>5,3,7</a:t>
            </a:r>
            <a:r>
              <a:rPr lang="ru-RU" sz="2400" smtClean="0"/>
              <a:t> ;</a:t>
            </a:r>
            <a:r>
              <a:rPr lang="ru-RU" sz="2400" smtClean="0">
                <a:solidFill>
                  <a:srgbClr val="7030A0"/>
                </a:solidFill>
              </a:rPr>
              <a:t> 5,7,3 </a:t>
            </a:r>
            <a:r>
              <a:rPr lang="ru-RU" sz="2400" smtClean="0"/>
              <a:t>; </a:t>
            </a:r>
            <a:r>
              <a:rPr lang="ru-RU" sz="2400" smtClean="0">
                <a:solidFill>
                  <a:srgbClr val="FF5050"/>
                </a:solidFill>
              </a:rPr>
              <a:t>7,3,5</a:t>
            </a:r>
            <a:r>
              <a:rPr lang="ru-RU" sz="2400" smtClean="0"/>
              <a:t> ; </a:t>
            </a:r>
            <a:r>
              <a:rPr lang="ru-RU" sz="2400" smtClean="0">
                <a:solidFill>
                  <a:srgbClr val="9900CC"/>
                </a:solidFill>
              </a:rPr>
              <a:t>7,5,3</a:t>
            </a:r>
          </a:p>
        </p:txBody>
      </p:sp>
      <p:sp>
        <p:nvSpPr>
          <p:cNvPr id="4102" name="Содержимое 3"/>
          <p:cNvSpPr>
            <a:spLocks noGrp="1"/>
          </p:cNvSpPr>
          <p:nvPr>
            <p:ph sz="half" idx="2"/>
          </p:nvPr>
        </p:nvSpPr>
        <p:spPr>
          <a:xfrm>
            <a:off x="142875" y="2357438"/>
            <a:ext cx="8643938" cy="22685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002060"/>
                </a:solidFill>
              </a:rPr>
              <a:t>2) Сколькими способами можно расставить девять различных книг на полке, чтобы определенные четыре книги стояли рядом?</a:t>
            </a:r>
          </a:p>
          <a:p>
            <a:pPr>
              <a:buFont typeface="Arial" charset="0"/>
              <a:buNone/>
            </a:pPr>
            <a:endParaRPr lang="ru-RU" sz="2400" smtClean="0"/>
          </a:p>
          <a:p>
            <a:pPr>
              <a:buFont typeface="Arial" charset="0"/>
              <a:buNone/>
            </a:pPr>
            <a:endParaRPr lang="ru-RU" sz="24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00250" y="5286375"/>
          <a:ext cx="4700588" cy="660400"/>
        </p:xfrm>
        <a:graphic>
          <a:graphicData uri="http://schemas.openxmlformats.org/presentationml/2006/ole">
            <p:oleObj spid="_x0000_s4098" name="Формула" r:id="rId3" imgW="1638000" imgH="2412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57250" y="3857625"/>
          <a:ext cx="2717800" cy="692150"/>
        </p:xfrm>
        <a:graphic>
          <a:graphicData uri="http://schemas.openxmlformats.org/presentationml/2006/ole">
            <p:oleObj spid="_x0000_s4099" name="Формула" r:id="rId4" imgW="863280" imgH="2412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429250" y="3786188"/>
          <a:ext cx="2428875" cy="714375"/>
        </p:xfrm>
        <a:graphic>
          <a:graphicData uri="http://schemas.openxmlformats.org/presentationml/2006/ole">
            <p:oleObj spid="_x0000_s4100" name="Формула" r:id="rId5" imgW="787320" imgH="241200" progId="Equation.3">
              <p:embed/>
            </p:oleObj>
          </a:graphicData>
        </a:graphic>
      </p:graphicFrame>
      <p:sp>
        <p:nvSpPr>
          <p:cNvPr id="8" name="Стрелка влево 7">
            <a:hlinkClick r:id="rId6" action="ppaction://hlinksldjump"/>
          </p:cNvPr>
          <p:cNvSpPr/>
          <p:nvPr/>
        </p:nvSpPr>
        <p:spPr>
          <a:xfrm>
            <a:off x="7786688" y="5929313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000125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Сочетания </a:t>
            </a:r>
          </a:p>
        </p:txBody>
      </p:sp>
      <p:sp>
        <p:nvSpPr>
          <p:cNvPr id="5125" name="Содержимое 2"/>
          <p:cNvSpPr>
            <a:spLocks noGrp="1"/>
          </p:cNvSpPr>
          <p:nvPr>
            <p:ph sz="half" idx="1"/>
          </p:nvPr>
        </p:nvSpPr>
        <p:spPr>
          <a:xfrm>
            <a:off x="0" y="857250"/>
            <a:ext cx="9001125" cy="20002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/>
              <a:t>Сочетанием  из </a:t>
            </a:r>
            <a:r>
              <a:rPr lang="en-US" smtClean="0">
                <a:solidFill>
                  <a:srgbClr val="008000"/>
                </a:solidFill>
              </a:rPr>
              <a:t>n</a:t>
            </a:r>
            <a:r>
              <a:rPr lang="ru-RU" smtClean="0"/>
              <a:t> элементов по </a:t>
            </a:r>
            <a:r>
              <a:rPr lang="en-US" smtClean="0">
                <a:solidFill>
                  <a:srgbClr val="008000"/>
                </a:solidFill>
              </a:rPr>
              <a:t>m</a:t>
            </a:r>
            <a:r>
              <a:rPr lang="ru-RU" smtClean="0"/>
              <a:t> называется любое подмножество из </a:t>
            </a:r>
            <a:r>
              <a:rPr lang="en-US" smtClean="0">
                <a:solidFill>
                  <a:srgbClr val="008000"/>
                </a:solidFill>
              </a:rPr>
              <a:t>m</a:t>
            </a:r>
            <a:r>
              <a:rPr lang="ru-RU" smtClean="0"/>
              <a:t> элементов, которые принадлежат множеству, состоящему из  </a:t>
            </a:r>
            <a:r>
              <a:rPr lang="en-US" smtClean="0">
                <a:solidFill>
                  <a:srgbClr val="008000"/>
                </a:solidFill>
              </a:rPr>
              <a:t>n</a:t>
            </a:r>
            <a:r>
              <a:rPr lang="ru-RU" smtClean="0"/>
              <a:t> различных элементов</a:t>
            </a:r>
          </a:p>
        </p:txBody>
      </p:sp>
      <p:sp>
        <p:nvSpPr>
          <p:cNvPr id="5126" name="Содержимое 3"/>
          <p:cNvSpPr>
            <a:spLocks noGrp="1"/>
          </p:cNvSpPr>
          <p:nvPr>
            <p:ph sz="half" idx="2"/>
          </p:nvPr>
        </p:nvSpPr>
        <p:spPr>
          <a:xfrm>
            <a:off x="571500" y="2428875"/>
            <a:ext cx="7929563" cy="1096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200" smtClean="0">
                <a:solidFill>
                  <a:srgbClr val="002060"/>
                </a:solidFill>
              </a:rPr>
              <a:t>Теорема: Число сочетаний из </a:t>
            </a:r>
            <a:r>
              <a:rPr lang="en-US" sz="3200" smtClean="0">
                <a:solidFill>
                  <a:srgbClr val="008000"/>
                </a:solidFill>
              </a:rPr>
              <a:t>n</a:t>
            </a:r>
            <a:r>
              <a:rPr lang="ru-RU" sz="3200" smtClean="0">
                <a:solidFill>
                  <a:srgbClr val="002060"/>
                </a:solidFill>
              </a:rPr>
              <a:t> по </a:t>
            </a:r>
            <a:r>
              <a:rPr lang="en-US" sz="3200" smtClean="0">
                <a:solidFill>
                  <a:srgbClr val="008000"/>
                </a:solidFill>
              </a:rPr>
              <a:t>m</a:t>
            </a:r>
            <a:r>
              <a:rPr lang="ru-RU" sz="3200" smtClean="0">
                <a:solidFill>
                  <a:srgbClr val="002060"/>
                </a:solidFill>
              </a:rPr>
              <a:t> равно </a:t>
            </a:r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17463" y="4352925"/>
            <a:ext cx="90011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solidFill>
                  <a:srgbClr val="FF5050"/>
                </a:solidFill>
                <a:latin typeface="+mn-lt"/>
              </a:rPr>
              <a:t>Следствие: Число сочетаний из </a:t>
            </a:r>
            <a:r>
              <a:rPr lang="en-US" sz="3200" dirty="0">
                <a:solidFill>
                  <a:srgbClr val="008000"/>
                </a:solidFill>
                <a:latin typeface="+mn-lt"/>
              </a:rPr>
              <a:t>n</a:t>
            </a:r>
            <a:r>
              <a:rPr lang="ru-RU" sz="3200" dirty="0">
                <a:solidFill>
                  <a:srgbClr val="FF5050"/>
                </a:solidFill>
                <a:latin typeface="+mn-lt"/>
              </a:rPr>
              <a:t> элементов по    </a:t>
            </a:r>
            <a:r>
              <a:rPr lang="en-US" sz="3200" dirty="0">
                <a:solidFill>
                  <a:srgbClr val="008000"/>
                </a:solidFill>
                <a:latin typeface="+mn-lt"/>
              </a:rPr>
              <a:t>n-m</a:t>
            </a:r>
            <a:r>
              <a:rPr lang="ru-RU" sz="3200" dirty="0">
                <a:solidFill>
                  <a:srgbClr val="FF5050"/>
                </a:solidFill>
                <a:latin typeface="+mn-lt"/>
              </a:rPr>
              <a:t> равно числу сочетаний из </a:t>
            </a:r>
            <a:r>
              <a:rPr lang="en-US" sz="3200" dirty="0">
                <a:solidFill>
                  <a:srgbClr val="008000"/>
                </a:solidFill>
                <a:latin typeface="+mn-lt"/>
              </a:rPr>
              <a:t>n</a:t>
            </a:r>
            <a:r>
              <a:rPr lang="ru-RU" sz="3200" dirty="0">
                <a:solidFill>
                  <a:srgbClr val="FF5050"/>
                </a:solidFill>
                <a:latin typeface="+mn-lt"/>
              </a:rPr>
              <a:t> элементов по </a:t>
            </a:r>
            <a:r>
              <a:rPr lang="en-US" sz="3200" dirty="0">
                <a:solidFill>
                  <a:srgbClr val="008000"/>
                </a:solidFill>
                <a:latin typeface="+mn-lt"/>
              </a:rPr>
              <a:t>m</a:t>
            </a:r>
            <a:endParaRPr lang="ru-RU" sz="3200" dirty="0">
              <a:solidFill>
                <a:srgbClr val="008000"/>
              </a:solidFill>
              <a:latin typeface="+mn-lt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000375" y="3143250"/>
          <a:ext cx="3571875" cy="1000125"/>
        </p:xfrm>
        <a:graphic>
          <a:graphicData uri="http://schemas.openxmlformats.org/presentationml/2006/ole">
            <p:oleObj spid="_x0000_s5122" name="Формула" r:id="rId3" imgW="1066680" imgH="419040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2643188" y="5572125"/>
          <a:ext cx="2857500" cy="928688"/>
        </p:xfrm>
        <a:graphic>
          <a:graphicData uri="http://schemas.openxmlformats.org/presentationml/2006/ole">
            <p:oleObj spid="_x0000_s5123" name="Формула" r:id="rId4" imgW="749160" imgH="279360" progId="Equation.3">
              <p:embed/>
            </p:oleObj>
          </a:graphicData>
        </a:graphic>
      </p:graphicFrame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7072313" y="3214688"/>
            <a:ext cx="1785937" cy="928687"/>
          </a:xfrm>
          <a:prstGeom prst="roundRect">
            <a:avLst/>
          </a:prstGeom>
          <a:solidFill>
            <a:srgbClr val="9900CC">
              <a:alpha val="16000"/>
            </a:srgbClr>
          </a:solidFill>
          <a:ln>
            <a:solidFill>
              <a:schemeClr val="accent1">
                <a:shade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Пример задачи</a:t>
            </a:r>
          </a:p>
        </p:txBody>
      </p:sp>
      <p:sp>
        <p:nvSpPr>
          <p:cNvPr id="9" name="Управляющая кнопка: домой 8">
            <a:hlinkClick r:id="rId6" action="ppaction://hlinksldjump" highlightClick="1"/>
          </p:cNvPr>
          <p:cNvSpPr/>
          <p:nvPr/>
        </p:nvSpPr>
        <p:spPr>
          <a:xfrm>
            <a:off x="8143900" y="6072206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Содержимое 2"/>
          <p:cNvSpPr>
            <a:spLocks noGrp="1"/>
          </p:cNvSpPr>
          <p:nvPr>
            <p:ph sz="half" idx="1"/>
          </p:nvPr>
        </p:nvSpPr>
        <p:spPr>
          <a:xfrm>
            <a:off x="0" y="214313"/>
            <a:ext cx="9001125" cy="2286000"/>
          </a:xfrm>
        </p:spPr>
        <p:txBody>
          <a:bodyPr/>
          <a:lstStyle/>
          <a:p>
            <a:pPr marL="179388" indent="0">
              <a:buFont typeface="Arial" charset="0"/>
              <a:buNone/>
            </a:pPr>
            <a:r>
              <a:rPr lang="ru-RU" sz="2000" smtClean="0">
                <a:solidFill>
                  <a:srgbClr val="002060"/>
                </a:solidFill>
              </a:rPr>
              <a:t>1) Имеется 10 белых и 5 черных шаров. Сколькими способами можно выбрать 7 шаров , что бы среди них были 3 черных ?</a:t>
            </a:r>
          </a:p>
          <a:p>
            <a:pPr marL="179388" indent="0">
              <a:buFont typeface="Arial" charset="0"/>
              <a:buNone/>
            </a:pPr>
            <a:r>
              <a:rPr lang="ru-RU" sz="2000" smtClean="0"/>
              <a:t>Решение: среди выбранных шаров 4 белых и 3 черных.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714375" y="1357313"/>
          <a:ext cx="1857375" cy="571500"/>
        </p:xfrm>
        <a:graphic>
          <a:graphicData uri="http://schemas.openxmlformats.org/presentationml/2006/ole">
            <p:oleObj spid="_x0000_s6146" name="Формула" r:id="rId3" imgW="1079280" imgH="393480" progId="Equation.3">
              <p:embed/>
            </p:oleObj>
          </a:graphicData>
        </a:graphic>
      </p:graphicFrame>
      <p:sp>
        <p:nvSpPr>
          <p:cNvPr id="6152" name="Заголовок 1"/>
          <p:cNvSpPr>
            <a:spLocks noGrp="1"/>
          </p:cNvSpPr>
          <p:nvPr>
            <p:ph type="title"/>
          </p:nvPr>
        </p:nvSpPr>
        <p:spPr>
          <a:xfrm>
            <a:off x="2714625" y="1214438"/>
            <a:ext cx="4643438" cy="857250"/>
          </a:xfrm>
        </p:spPr>
        <p:txBody>
          <a:bodyPr/>
          <a:lstStyle/>
          <a:p>
            <a:pPr algn="l"/>
            <a:r>
              <a:rPr lang="ru-RU" sz="2000" smtClean="0">
                <a:solidFill>
                  <a:srgbClr val="FFC000"/>
                </a:solidFill>
              </a:rPr>
              <a:t>Способов выбора былых  шаров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786063" y="2071688"/>
            <a:ext cx="4657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0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Способов выбора черных  шаров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643188"/>
            <a:ext cx="6215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По правилу умножения искомое число способов равно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714375" y="2143125"/>
          <a:ext cx="1857375" cy="571500"/>
        </p:xfrm>
        <a:graphic>
          <a:graphicData uri="http://schemas.openxmlformats.org/presentationml/2006/ole">
            <p:oleObj spid="_x0000_s6147" name="Формула" r:id="rId4" imgW="939600" imgH="393480" progId="Equation.3">
              <p:embed/>
            </p:oleObj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6357938" y="2714625"/>
          <a:ext cx="2286000" cy="428625"/>
        </p:xfrm>
        <a:graphic>
          <a:graphicData uri="http://schemas.openxmlformats.org/presentationml/2006/ole">
            <p:oleObj spid="_x0000_s6148" name="Формула" r:id="rId5" imgW="1015920" imgH="279360" progId="Equation.3">
              <p:embed/>
            </p:oleObj>
          </a:graphicData>
        </a:graphic>
      </p:graphicFrame>
      <p:sp>
        <p:nvSpPr>
          <p:cNvPr id="6155" name="Содержимое 16"/>
          <p:cNvSpPr>
            <a:spLocks noGrp="1"/>
          </p:cNvSpPr>
          <p:nvPr>
            <p:ph sz="half" idx="2"/>
          </p:nvPr>
        </p:nvSpPr>
        <p:spPr>
          <a:xfrm>
            <a:off x="0" y="3143250"/>
            <a:ext cx="9144000" cy="1071563"/>
          </a:xfrm>
        </p:spPr>
        <p:txBody>
          <a:bodyPr/>
          <a:lstStyle/>
          <a:p>
            <a:pPr indent="0">
              <a:buFont typeface="Arial" charset="0"/>
              <a:buNone/>
            </a:pPr>
            <a:r>
              <a:rPr lang="ru-RU" sz="2000" smtClean="0">
                <a:solidFill>
                  <a:srgbClr val="002060"/>
                </a:solidFill>
              </a:rPr>
              <a:t>2) Сколькими способами можно группу из 12 человек разбить на две подгруппы, в одной из которых должно быть не более 5 , а во второй-</a:t>
            </a:r>
          </a:p>
          <a:p>
            <a:pPr indent="0">
              <a:buFont typeface="Arial" charset="0"/>
              <a:buNone/>
            </a:pPr>
            <a:r>
              <a:rPr lang="ru-RU" sz="2000" smtClean="0">
                <a:solidFill>
                  <a:srgbClr val="002060"/>
                </a:solidFill>
              </a:rPr>
              <a:t> не более 9 человек ?</a:t>
            </a:r>
          </a:p>
        </p:txBody>
      </p:sp>
      <p:sp>
        <p:nvSpPr>
          <p:cNvPr id="18" name="Содержимое 16"/>
          <p:cNvSpPr txBox="1">
            <a:spLocks/>
          </p:cNvSpPr>
          <p:nvPr/>
        </p:nvSpPr>
        <p:spPr bwMode="auto">
          <a:xfrm>
            <a:off x="0" y="56435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9900"/>
                </a:solidFill>
                <a:latin typeface="+mn-lt"/>
              </a:rPr>
              <a:t>Выбор первой подгруппы  однозначно определяет вторую, по правилу сложения искомое число способов равно:</a:t>
            </a:r>
          </a:p>
        </p:txBody>
      </p:sp>
      <p:sp>
        <p:nvSpPr>
          <p:cNvPr id="19" name="Содержимое 16"/>
          <p:cNvSpPr txBox="1">
            <a:spLocks/>
          </p:cNvSpPr>
          <p:nvPr/>
        </p:nvSpPr>
        <p:spPr bwMode="auto">
          <a:xfrm>
            <a:off x="1928813" y="4357688"/>
            <a:ext cx="31337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9900"/>
                </a:solidFill>
                <a:latin typeface="+mn-lt"/>
              </a:rPr>
              <a:t>Подгруппа из 3 человек</a:t>
            </a:r>
          </a:p>
        </p:txBody>
      </p:sp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571500" y="4286250"/>
          <a:ext cx="1428750" cy="1357313"/>
        </p:xfrm>
        <a:graphic>
          <a:graphicData uri="http://schemas.openxmlformats.org/presentationml/2006/ole">
            <p:oleObj spid="_x0000_s6149" name="Формула" r:id="rId6" imgW="672840" imgH="863280" progId="Equation.3">
              <p:embed/>
            </p:oleObj>
          </a:graphicData>
        </a:graphic>
      </p:graphicFrame>
      <p:sp>
        <p:nvSpPr>
          <p:cNvPr id="22" name="Содержимое 16"/>
          <p:cNvSpPr txBox="1">
            <a:spLocks/>
          </p:cNvSpPr>
          <p:nvPr/>
        </p:nvSpPr>
        <p:spPr bwMode="auto">
          <a:xfrm>
            <a:off x="1928813" y="4714875"/>
            <a:ext cx="3133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9900"/>
                </a:solidFill>
                <a:latin typeface="+mn-lt"/>
              </a:rPr>
              <a:t>Подгруппа из 4 человек</a:t>
            </a:r>
          </a:p>
        </p:txBody>
      </p:sp>
      <p:sp>
        <p:nvSpPr>
          <p:cNvPr id="23" name="Содержимое 16"/>
          <p:cNvSpPr txBox="1">
            <a:spLocks/>
          </p:cNvSpPr>
          <p:nvPr/>
        </p:nvSpPr>
        <p:spPr bwMode="auto">
          <a:xfrm>
            <a:off x="1928813" y="5143500"/>
            <a:ext cx="3133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9900"/>
                </a:solidFill>
                <a:latin typeface="+mn-lt"/>
              </a:rPr>
              <a:t>Подгруппа из 5 человек</a:t>
            </a:r>
          </a:p>
        </p:txBody>
      </p:sp>
      <p:graphicFrame>
        <p:nvGraphicFramePr>
          <p:cNvPr id="6150" name="Object 11"/>
          <p:cNvGraphicFramePr>
            <a:graphicFrameLocks noChangeAspect="1"/>
          </p:cNvGraphicFramePr>
          <p:nvPr/>
        </p:nvGraphicFramePr>
        <p:xfrm>
          <a:off x="5072063" y="6072188"/>
          <a:ext cx="2714625" cy="500062"/>
        </p:xfrm>
        <a:graphic>
          <a:graphicData uri="http://schemas.openxmlformats.org/presentationml/2006/ole">
            <p:oleObj spid="_x0000_s6150" name="Формула" r:id="rId7" imgW="1473120" imgH="279360" progId="Equation.3">
              <p:embed/>
            </p:oleObj>
          </a:graphicData>
        </a:graphic>
      </p:graphicFrame>
      <p:sp>
        <p:nvSpPr>
          <p:cNvPr id="17" name="Стрелка влево 16">
            <a:hlinkClick r:id="rId8" action="ppaction://hlinksldjump"/>
          </p:cNvPr>
          <p:cNvSpPr/>
          <p:nvPr/>
        </p:nvSpPr>
        <p:spPr>
          <a:xfrm>
            <a:off x="7929563" y="6143625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Случайные события. Операции над  событиями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sz="half" idx="1"/>
          </p:nvPr>
        </p:nvSpPr>
        <p:spPr>
          <a:xfrm>
            <a:off x="0" y="2143125"/>
            <a:ext cx="9001125" cy="4572000"/>
          </a:xfrm>
        </p:spPr>
        <p:txBody>
          <a:bodyPr/>
          <a:lstStyle/>
          <a:p>
            <a:pPr indent="342900" algn="just"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</a:rPr>
              <a:t>Событие</a:t>
            </a:r>
            <a:r>
              <a:rPr lang="ru-RU" sz="2000" smtClean="0"/>
              <a:t>- явление , которое происходит в результате осуществления какого-либо определенного комплекса условий. Осуществление комплекса условий называется опытом или испытанием. </a:t>
            </a:r>
            <a:r>
              <a:rPr lang="ru-RU" sz="2000" smtClean="0">
                <a:solidFill>
                  <a:srgbClr val="008000"/>
                </a:solidFill>
              </a:rPr>
              <a:t>Событие- результат испытания.</a:t>
            </a:r>
          </a:p>
          <a:p>
            <a:pPr indent="342900" algn="just"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</a:rPr>
              <a:t>Случайным событием </a:t>
            </a:r>
            <a:r>
              <a:rPr lang="ru-RU" sz="2000" smtClean="0"/>
              <a:t>называется событие, которое может произойти или не произойти в результате некоторого испытания ( при бросании монеты может выпасть орел , а может и не выпасть).</a:t>
            </a:r>
          </a:p>
          <a:p>
            <a:pPr indent="342900" algn="just"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</a:rPr>
              <a:t>Достоверным событием </a:t>
            </a:r>
            <a:r>
              <a:rPr lang="ru-RU" sz="2000" smtClean="0"/>
              <a:t>называется событие, которое обязательно произойдет в результате испытания ( извлечение белого шарика из ящика с белыми шарами).</a:t>
            </a:r>
          </a:p>
          <a:p>
            <a:pPr indent="342900" algn="just"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</a:rPr>
              <a:t>Невозможным считается событие</a:t>
            </a:r>
            <a:r>
              <a:rPr lang="ru-RU" sz="2000" smtClean="0"/>
              <a:t>, которое не может произойти в результате данного испытания( извлечение черного шарика из ящика с белыми шарами).</a:t>
            </a:r>
          </a:p>
          <a:p>
            <a:pPr indent="342900">
              <a:buFont typeface="Arial" charset="0"/>
              <a:buNone/>
            </a:pPr>
            <a:endParaRPr lang="ru-RU" sz="240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86578" y="6000768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858125" y="5978525"/>
            <a:ext cx="1000125" cy="593725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939800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Случайные события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500188"/>
            <a:ext cx="8858250" cy="5072062"/>
          </a:xfrm>
        </p:spPr>
        <p:txBody>
          <a:bodyPr/>
          <a:lstStyle/>
          <a:p>
            <a:pPr marL="216000" indent="342900" algn="just">
              <a:buFont typeface="Arial" charset="0"/>
              <a:buNone/>
              <a:defRPr/>
            </a:pPr>
            <a:r>
              <a:rPr lang="ru-RU" sz="2400" dirty="0" smtClean="0"/>
              <a:t>Событие </a:t>
            </a:r>
            <a:r>
              <a:rPr lang="ru-RU" sz="2400" dirty="0" smtClean="0">
                <a:solidFill>
                  <a:srgbClr val="008000"/>
                </a:solidFill>
              </a:rPr>
              <a:t>А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называется  благоприятствующим </a:t>
            </a:r>
            <a:r>
              <a:rPr lang="ru-RU" sz="2400" dirty="0" smtClean="0"/>
              <a:t>событию</a:t>
            </a:r>
            <a:r>
              <a:rPr lang="en-US" sz="2400" dirty="0" smtClean="0"/>
              <a:t> </a:t>
            </a:r>
            <a:r>
              <a:rPr lang="ru-RU" sz="2400" dirty="0" smtClean="0"/>
              <a:t>В , если появление события </a:t>
            </a:r>
            <a:r>
              <a:rPr lang="ru-RU" sz="2400" dirty="0" smtClean="0">
                <a:solidFill>
                  <a:srgbClr val="008000"/>
                </a:solidFill>
              </a:rPr>
              <a:t>А</a:t>
            </a:r>
            <a:r>
              <a:rPr lang="ru-RU" sz="2400" dirty="0" smtClean="0"/>
              <a:t> влечет за собой появление события </a:t>
            </a:r>
            <a:r>
              <a:rPr lang="ru-RU" sz="2400" dirty="0" smtClean="0">
                <a:solidFill>
                  <a:srgbClr val="008000"/>
                </a:solidFill>
              </a:rPr>
              <a:t>В</a:t>
            </a:r>
            <a:r>
              <a:rPr lang="ru-RU" sz="2400" dirty="0" smtClean="0"/>
              <a:t>.</a:t>
            </a:r>
          </a:p>
          <a:p>
            <a:pPr marL="216000" indent="342900" algn="just">
              <a:buFont typeface="Arial" charset="0"/>
              <a:buNone/>
              <a:defRPr/>
            </a:pPr>
            <a:r>
              <a:rPr lang="ru-RU" sz="2400" dirty="0" smtClean="0"/>
              <a:t>События </a:t>
            </a:r>
            <a:r>
              <a:rPr lang="ru-RU" sz="2400" dirty="0" smtClean="0">
                <a:solidFill>
                  <a:srgbClr val="008000"/>
                </a:solidFill>
              </a:rPr>
              <a:t>А</a:t>
            </a:r>
            <a:r>
              <a:rPr lang="ru-RU" sz="2400" dirty="0" smtClean="0"/>
              <a:t> и </a:t>
            </a:r>
            <a:r>
              <a:rPr lang="ru-RU" sz="2400" dirty="0" smtClean="0">
                <a:solidFill>
                  <a:srgbClr val="008000"/>
                </a:solidFill>
              </a:rPr>
              <a:t>В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называются не совместными</a:t>
            </a:r>
            <a:r>
              <a:rPr lang="ru-RU" sz="2400" dirty="0" smtClean="0"/>
              <a:t>, если в результате данного испытания появление одного из них исключает появление другого ( испытание: стрельба по мишени ; </a:t>
            </a:r>
            <a:r>
              <a:rPr lang="ru-RU" sz="2400" dirty="0" smtClean="0">
                <a:solidFill>
                  <a:srgbClr val="008000"/>
                </a:solidFill>
              </a:rPr>
              <a:t>А</a:t>
            </a:r>
            <a:r>
              <a:rPr lang="ru-RU" sz="2400" dirty="0" smtClean="0"/>
              <a:t>-выбивание четного числа очков; </a:t>
            </a:r>
            <a:r>
              <a:rPr lang="ru-RU" sz="2400" dirty="0" smtClean="0">
                <a:solidFill>
                  <a:srgbClr val="008000"/>
                </a:solidFill>
              </a:rPr>
              <a:t>В</a:t>
            </a:r>
            <a:r>
              <a:rPr lang="ru-RU" sz="2400" dirty="0" smtClean="0"/>
              <a:t>- не четного).</a:t>
            </a:r>
          </a:p>
          <a:p>
            <a:pPr marL="216000" indent="342900" algn="just">
              <a:buFont typeface="Arial" charset="0"/>
              <a:buNone/>
              <a:defRPr/>
            </a:pPr>
            <a:r>
              <a:rPr lang="ru-RU" sz="2400" dirty="0" smtClean="0"/>
              <a:t>События </a:t>
            </a:r>
            <a:r>
              <a:rPr lang="ru-RU" sz="2400" dirty="0" smtClean="0">
                <a:solidFill>
                  <a:srgbClr val="008000"/>
                </a:solidFill>
              </a:rPr>
              <a:t>А</a:t>
            </a:r>
            <a:r>
              <a:rPr lang="ru-RU" sz="2400" dirty="0" smtClean="0"/>
              <a:t> и </a:t>
            </a:r>
            <a:r>
              <a:rPr lang="ru-RU" sz="2400" dirty="0" smtClean="0">
                <a:solidFill>
                  <a:srgbClr val="008000"/>
                </a:solidFill>
              </a:rPr>
              <a:t>В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называются совместным</a:t>
            </a:r>
            <a:r>
              <a:rPr lang="ru-RU" sz="2400" dirty="0" smtClean="0"/>
              <a:t>, если в результате данного испытания появление одного из них не исключает появление другого( </a:t>
            </a:r>
            <a:r>
              <a:rPr lang="ru-RU" sz="2400" dirty="0" smtClean="0">
                <a:solidFill>
                  <a:srgbClr val="008000"/>
                </a:solidFill>
              </a:rPr>
              <a:t>А</a:t>
            </a:r>
            <a:r>
              <a:rPr lang="ru-RU" sz="2400" dirty="0" smtClean="0"/>
              <a:t>- в аудиторию вошел учитель; </a:t>
            </a:r>
            <a:r>
              <a:rPr lang="ru-RU" sz="2400" dirty="0" smtClean="0">
                <a:solidFill>
                  <a:srgbClr val="008000"/>
                </a:solidFill>
              </a:rPr>
              <a:t>В</a:t>
            </a:r>
            <a:r>
              <a:rPr lang="ru-RU" sz="2400" dirty="0" smtClean="0"/>
              <a:t>- вошел студент).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715125" y="6143625"/>
            <a:ext cx="1071563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929563" y="6149975"/>
            <a:ext cx="1000125" cy="565150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Случайные события</a:t>
            </a:r>
            <a:endParaRPr lang="ru-RU" smtClean="0"/>
          </a:p>
        </p:txBody>
      </p:sp>
      <p:sp>
        <p:nvSpPr>
          <p:cNvPr id="7173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8643938" cy="4525963"/>
          </a:xfrm>
        </p:spPr>
        <p:txBody>
          <a:bodyPr/>
          <a:lstStyle/>
          <a:p>
            <a:pPr marL="215900" indent="342900" algn="just">
              <a:buFont typeface="Arial" charset="0"/>
              <a:buNone/>
            </a:pPr>
            <a:r>
              <a:rPr lang="ru-RU" sz="2400" smtClean="0"/>
              <a:t>Два события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и        </a:t>
            </a:r>
            <a:r>
              <a:rPr lang="ru-RU" sz="2400" smtClean="0">
                <a:solidFill>
                  <a:srgbClr val="002060"/>
                </a:solidFill>
              </a:rPr>
              <a:t>называются противоположными</a:t>
            </a:r>
            <a:r>
              <a:rPr lang="ru-RU" sz="2400" smtClean="0"/>
              <a:t>, если не появление одного    из них в результате испытания влечет появление другого(       отрицание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).</a:t>
            </a:r>
          </a:p>
          <a:p>
            <a:pPr marL="215900" indent="342900" algn="just">
              <a:buFont typeface="Arial" charset="0"/>
              <a:buNone/>
            </a:pPr>
            <a:r>
              <a:rPr lang="ru-RU" sz="2400" smtClean="0"/>
              <a:t>Если группа событий такова, что в результате испытания обязательно должно произойти хотя бы одно из  них и любые два из них несовместны, то эта группа событий называется </a:t>
            </a:r>
            <a:r>
              <a:rPr lang="ru-RU" sz="2400" smtClean="0">
                <a:solidFill>
                  <a:srgbClr val="002060"/>
                </a:solidFill>
              </a:rPr>
              <a:t>полной группой событий</a:t>
            </a:r>
            <a:r>
              <a:rPr lang="ru-RU" sz="2400" smtClean="0"/>
              <a:t>.</a:t>
            </a:r>
          </a:p>
          <a:p>
            <a:pPr marL="215900" indent="342900" algn="just">
              <a:buFont typeface="Arial" charset="0"/>
              <a:buNone/>
            </a:pPr>
            <a:r>
              <a:rPr lang="ru-RU" sz="2400" smtClean="0"/>
              <a:t>События </a:t>
            </a:r>
            <a:r>
              <a:rPr lang="ru-RU" sz="2400" smtClean="0">
                <a:solidFill>
                  <a:srgbClr val="002060"/>
                </a:solidFill>
              </a:rPr>
              <a:t>называются равновозможными </a:t>
            </a:r>
            <a:r>
              <a:rPr lang="ru-RU" sz="2400" smtClean="0"/>
              <a:t>, если по условию испытания нет оснований считать какое-либо  из них более возможным, чем любое другое (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-орел; </a:t>
            </a:r>
            <a:r>
              <a:rPr lang="ru-RU" sz="2400" smtClean="0">
                <a:solidFill>
                  <a:srgbClr val="008000"/>
                </a:solidFill>
              </a:rPr>
              <a:t>В</a:t>
            </a:r>
            <a:r>
              <a:rPr lang="ru-RU" sz="2400" smtClean="0"/>
              <a:t>-решка).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071813" y="1571625"/>
          <a:ext cx="357187" cy="428625"/>
        </p:xfrm>
        <a:graphic>
          <a:graphicData uri="http://schemas.openxmlformats.org/presentationml/2006/ole">
            <p:oleObj spid="_x0000_s7170" name="Формула" r:id="rId3" imgW="190440" imgH="266400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3429000" y="2214563"/>
          <a:ext cx="500063" cy="571500"/>
        </p:xfrm>
        <a:graphic>
          <a:graphicData uri="http://schemas.openxmlformats.org/presentationml/2006/ole">
            <p:oleObj spid="_x0000_s7171" name="Формула" r:id="rId4" imgW="190440" imgH="266400" progId="Equation.3">
              <p:embed/>
            </p:oleObj>
          </a:graphicData>
        </a:graphic>
      </p:graphicFrame>
      <p:sp>
        <p:nvSpPr>
          <p:cNvPr id="7" name="Стрелка влево 6">
            <a:hlinkClick r:id="rId5" action="ppaction://hlinksldjump"/>
          </p:cNvPr>
          <p:cNvSpPr/>
          <p:nvPr/>
        </p:nvSpPr>
        <p:spPr>
          <a:xfrm>
            <a:off x="6846888" y="6105525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  <p:sp>
        <p:nvSpPr>
          <p:cNvPr id="8" name="Стрелка вправо 7">
            <a:hlinkClick r:id="rId6" action="ppaction://hlinksldjump"/>
          </p:cNvPr>
          <p:cNvSpPr/>
          <p:nvPr/>
        </p:nvSpPr>
        <p:spPr>
          <a:xfrm>
            <a:off x="8035925" y="6100763"/>
            <a:ext cx="1001713" cy="595312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Теория вероятностей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1357298"/>
            <a:ext cx="2571768" cy="1143008"/>
          </a:xfrm>
          <a:prstGeom prst="roundRect">
            <a:avLst/>
          </a:prstGeom>
          <a:gradFill flip="none" rotWithShape="1">
            <a:gsLst>
              <a:gs pos="100000">
                <a:srgbClr val="FFCC00">
                  <a:alpha val="3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571472" y="3071810"/>
            <a:ext cx="7929618" cy="1143008"/>
          </a:xfrm>
          <a:prstGeom prst="roundRect">
            <a:avLst/>
          </a:prstGeom>
          <a:gradFill flip="none" rotWithShape="1">
            <a:gsLst>
              <a:gs pos="100000">
                <a:srgbClr val="FFCC00">
                  <a:alpha val="3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комбинаторные объекты</a:t>
            </a: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571472" y="4857760"/>
            <a:ext cx="7929618" cy="1143008"/>
          </a:xfrm>
          <a:prstGeom prst="roundRect">
            <a:avLst/>
          </a:prstGeom>
          <a:gradFill flip="none" rotWithShape="1">
            <a:gsLst>
              <a:gs pos="100000">
                <a:srgbClr val="FFCC00">
                  <a:alpha val="3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Элементы теории вероятности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Операции над  событиями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43063"/>
            <a:ext cx="8515350" cy="4525962"/>
          </a:xfrm>
        </p:spPr>
        <p:txBody>
          <a:bodyPr/>
          <a:lstStyle/>
          <a:p>
            <a:pPr indent="342900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8000"/>
                </a:solidFill>
              </a:rPr>
              <a:t>Суммой</a:t>
            </a:r>
            <a:r>
              <a:rPr lang="ru-RU" sz="2400" dirty="0" smtClean="0"/>
              <a:t> нескольких событий называется событие, состоящее в наступлении хотя бы одного из них в результате испытания.</a:t>
            </a:r>
          </a:p>
          <a:p>
            <a:pPr>
              <a:buFont typeface="Arial" charset="0"/>
              <a:buNone/>
              <a:defRPr/>
            </a:pPr>
            <a:endParaRPr lang="ru-RU" sz="2400" dirty="0" smtClean="0"/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Пример: в ящике находится красный, черный и белый шары. 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А- извлечение черного шара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В- извлечение красного шара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С- извлечение белого шара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А+В – извлечен черный или красный шар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В+С – извлечен красный или белый шар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А+С – извлечен черный или белый шар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2600" y="6183313"/>
            <a:ext cx="1071563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8020050" y="6175375"/>
            <a:ext cx="1000125" cy="555625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hlinkClick r:id="rId3" action="ppaction://hlinksldjump"/>
              </a:rPr>
              <a:t>далее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Операции над  событиями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525963"/>
          </a:xfrm>
        </p:spPr>
        <p:txBody>
          <a:bodyPr/>
          <a:lstStyle/>
          <a:p>
            <a:pPr indent="342900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8000"/>
                </a:solidFill>
              </a:rPr>
              <a:t>Произведением</a:t>
            </a:r>
            <a:r>
              <a:rPr lang="ru-RU" sz="2400" dirty="0" smtClean="0"/>
              <a:t> нескольких событий  называется событие, состоящее в совместном наступлении всех этих событий в результате испытания.</a:t>
            </a:r>
          </a:p>
          <a:p>
            <a:pPr>
              <a:buFont typeface="Arial" charset="0"/>
              <a:buNone/>
              <a:defRPr/>
            </a:pPr>
            <a:endParaRPr lang="ru-RU" sz="2400" dirty="0" smtClean="0"/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 Пример: происходят следующие события: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 А- из колоды карт вынута </a:t>
            </a:r>
            <a:r>
              <a:rPr lang="en-US" sz="2400" dirty="0" smtClean="0">
                <a:solidFill>
                  <a:srgbClr val="002060"/>
                </a:solidFill>
              </a:rPr>
              <a:t>”</a:t>
            </a:r>
            <a:r>
              <a:rPr lang="ru-RU" sz="2400" dirty="0" smtClean="0">
                <a:solidFill>
                  <a:srgbClr val="002060"/>
                </a:solidFill>
              </a:rPr>
              <a:t>дама</a:t>
            </a:r>
            <a:r>
              <a:rPr lang="en-US" sz="2400" dirty="0" smtClean="0">
                <a:solidFill>
                  <a:srgbClr val="002060"/>
                </a:solidFill>
              </a:rPr>
              <a:t>”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 В- вынута карта пиковой масти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 А∙В – событие – вынута карта </a:t>
            </a:r>
            <a:r>
              <a:rPr lang="en-US" sz="2400" dirty="0" smtClean="0">
                <a:solidFill>
                  <a:srgbClr val="002060"/>
                </a:solidFill>
              </a:rPr>
              <a:t>“</a:t>
            </a:r>
            <a:r>
              <a:rPr lang="ru-RU" sz="2400" dirty="0" smtClean="0">
                <a:solidFill>
                  <a:srgbClr val="002060"/>
                </a:solidFill>
              </a:rPr>
              <a:t>дама пик</a:t>
            </a:r>
            <a:r>
              <a:rPr lang="en-US" sz="2400" dirty="0" smtClean="0">
                <a:solidFill>
                  <a:srgbClr val="002060"/>
                </a:solidFill>
              </a:rPr>
              <a:t>”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Arial" charset="0"/>
              <a:buNone/>
              <a:defRPr/>
            </a:pPr>
            <a:endParaRPr lang="ru-RU" sz="24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58125" y="6072188"/>
            <a:ext cx="1071563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1214438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Классическая формула вероятности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2214562"/>
          </a:xfrm>
        </p:spPr>
        <p:txBody>
          <a:bodyPr/>
          <a:lstStyle/>
          <a:p>
            <a:pPr indent="342900"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</a:rPr>
              <a:t>Вероятность события</a:t>
            </a:r>
            <a:r>
              <a:rPr lang="ru-RU" sz="2000" smtClean="0"/>
              <a:t>- это численная мера объективной возможности ее появления. Если имеется полная группа попарно несовместных и равновозможных событий, то  вероятность </a:t>
            </a:r>
            <a:r>
              <a:rPr lang="ru-RU" sz="2000" smtClean="0">
                <a:solidFill>
                  <a:srgbClr val="008000"/>
                </a:solidFill>
              </a:rPr>
              <a:t>Р(А) </a:t>
            </a:r>
            <a:r>
              <a:rPr lang="ru-RU" sz="2000" smtClean="0"/>
              <a:t>наступления события </a:t>
            </a:r>
            <a:r>
              <a:rPr lang="ru-RU" sz="2000" smtClean="0">
                <a:solidFill>
                  <a:srgbClr val="008000"/>
                </a:solidFill>
              </a:rPr>
              <a:t>А</a:t>
            </a:r>
            <a:r>
              <a:rPr lang="ru-RU" sz="2000" smtClean="0"/>
              <a:t> вычисляется как отношение числа исходов, благоприятствующих наступлению события, к числу всех исходов испытания.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571500" y="2857500"/>
          <a:ext cx="1857375" cy="857250"/>
        </p:xfrm>
        <a:graphic>
          <a:graphicData uri="http://schemas.openxmlformats.org/presentationml/2006/ole">
            <p:oleObj spid="_x0000_s8194" name="Формула" r:id="rId3" imgW="685800" imgH="39348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786063" y="2928938"/>
            <a:ext cx="62150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8000"/>
                </a:solidFill>
                <a:latin typeface="+mn-lt"/>
              </a:rPr>
              <a:t>N</a:t>
            </a:r>
            <a:r>
              <a:rPr lang="ru-RU" sz="2000" dirty="0">
                <a:latin typeface="+mn-lt"/>
              </a:rPr>
              <a:t> – число всех исходов испытания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8000"/>
                </a:solidFill>
                <a:latin typeface="+mn-lt"/>
              </a:rPr>
              <a:t>М</a:t>
            </a:r>
            <a:r>
              <a:rPr lang="ru-RU" sz="2000" dirty="0">
                <a:latin typeface="+mn-lt"/>
              </a:rPr>
              <a:t> – число исходов благоприятствующих событию А 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4071938"/>
            <a:ext cx="55006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FF5050"/>
                </a:solidFill>
                <a:latin typeface="+mn-lt"/>
              </a:rPr>
              <a:t>Свойство вероятности: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FF5050"/>
                </a:solidFill>
                <a:latin typeface="+mn-lt"/>
              </a:rPr>
              <a:t>1) Вероятность достоверного события равна </a:t>
            </a:r>
            <a:r>
              <a:rPr lang="ru-RU" sz="2000" dirty="0">
                <a:solidFill>
                  <a:srgbClr val="008000"/>
                </a:solidFill>
                <a:latin typeface="+mn-lt"/>
              </a:rPr>
              <a:t>1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5000625"/>
            <a:ext cx="5715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FF5050"/>
                </a:solidFill>
                <a:latin typeface="+mn-lt"/>
              </a:rPr>
              <a:t>2) Вероятность невозможного события равна </a:t>
            </a:r>
            <a:r>
              <a:rPr lang="ru-RU" sz="2000" dirty="0">
                <a:solidFill>
                  <a:srgbClr val="008000"/>
                </a:solidFill>
                <a:latin typeface="+mn-lt"/>
              </a:rPr>
              <a:t>0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0" y="5786438"/>
            <a:ext cx="72866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FF5050"/>
                </a:solidFill>
                <a:latin typeface="+mn-lt"/>
              </a:rPr>
              <a:t>3) Вероятность события </a:t>
            </a:r>
            <a:r>
              <a:rPr lang="ru-RU" sz="2000" dirty="0">
                <a:solidFill>
                  <a:srgbClr val="008000"/>
                </a:solidFill>
                <a:latin typeface="+mn-lt"/>
              </a:rPr>
              <a:t>А</a:t>
            </a:r>
            <a:r>
              <a:rPr lang="ru-RU" sz="2000" dirty="0">
                <a:solidFill>
                  <a:srgbClr val="FF5050"/>
                </a:solidFill>
                <a:latin typeface="+mn-lt"/>
              </a:rPr>
              <a:t> удовлетворяет двойному неравенству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5857875" y="4286250"/>
          <a:ext cx="1785938" cy="642938"/>
        </p:xfrm>
        <a:graphic>
          <a:graphicData uri="http://schemas.openxmlformats.org/presentationml/2006/ole">
            <p:oleObj spid="_x0000_s8195" name="Формула" r:id="rId4" imgW="1193760" imgH="393480" progId="Equation.3">
              <p:embed/>
            </p:oleObj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5857875" y="4929188"/>
          <a:ext cx="1857375" cy="642937"/>
        </p:xfrm>
        <a:graphic>
          <a:graphicData uri="http://schemas.openxmlformats.org/presentationml/2006/ole">
            <p:oleObj spid="_x0000_s8196" name="Формула" r:id="rId5" imgW="1218960" imgH="393480" progId="Equation.3">
              <p:embed/>
            </p:oleObj>
          </a:graphicData>
        </a:graphic>
      </p:graphicFrame>
      <p:graphicFrame>
        <p:nvGraphicFramePr>
          <p:cNvPr id="8197" name="Object 10"/>
          <p:cNvGraphicFramePr>
            <a:graphicFrameLocks noChangeAspect="1"/>
          </p:cNvGraphicFramePr>
          <p:nvPr/>
        </p:nvGraphicFramePr>
        <p:xfrm>
          <a:off x="7358063" y="5715000"/>
          <a:ext cx="1571625" cy="428625"/>
        </p:xfrm>
        <a:graphic>
          <a:graphicData uri="http://schemas.openxmlformats.org/presentationml/2006/ole">
            <p:oleObj spid="_x0000_s8197" name="Формула" r:id="rId6" imgW="774360" imgH="203040" progId="Equation.3">
              <p:embed/>
            </p:oleObj>
          </a:graphicData>
        </a:graphic>
      </p:graphicFrame>
      <p:sp>
        <p:nvSpPr>
          <p:cNvPr id="15" name="Скругленный прямоугольник 14">
            <a:hlinkClick r:id="rId7" action="ppaction://hlinksldjump"/>
          </p:cNvPr>
          <p:cNvSpPr/>
          <p:nvPr/>
        </p:nvSpPr>
        <p:spPr>
          <a:xfrm>
            <a:off x="7215188" y="3714750"/>
            <a:ext cx="1785937" cy="571500"/>
          </a:xfrm>
          <a:prstGeom prst="roundRect">
            <a:avLst/>
          </a:prstGeom>
          <a:solidFill>
            <a:srgbClr val="9900CC">
              <a:alpha val="16000"/>
            </a:srgbClr>
          </a:solidFill>
          <a:ln>
            <a:solidFill>
              <a:schemeClr val="accent1">
                <a:shade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Пример задачи</a:t>
            </a:r>
          </a:p>
        </p:txBody>
      </p:sp>
      <p:sp>
        <p:nvSpPr>
          <p:cNvPr id="13" name="Управляющая кнопка: домой 12">
            <a:hlinkClick r:id="rId8" action="ppaction://hlinksldjump" highlightClick="1"/>
          </p:cNvPr>
          <p:cNvSpPr/>
          <p:nvPr/>
        </p:nvSpPr>
        <p:spPr>
          <a:xfrm>
            <a:off x="8215338" y="6215082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9144000" cy="2000250"/>
          </a:xfrm>
        </p:spPr>
        <p:txBody>
          <a:bodyPr/>
          <a:lstStyle/>
          <a:p>
            <a:pPr marL="144000" indent="342900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1) В ящике 4 черных и 6 белых шаров, извлекают 1 шар , какова вероятность что шар будет белым, черным ? </a:t>
            </a:r>
          </a:p>
          <a:p>
            <a:pPr indent="342900">
              <a:spcAft>
                <a:spcPts val="18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ru-RU" sz="2000" dirty="0" smtClean="0">
                <a:solidFill>
                  <a:srgbClr val="0070C0"/>
                </a:solidFill>
              </a:rPr>
              <a:t>=10;  М=6;   А- Извлечение белого шара</a:t>
            </a:r>
          </a:p>
          <a:p>
            <a:pPr indent="342900">
              <a:spcAft>
                <a:spcPts val="18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ru-RU" sz="2000" dirty="0" smtClean="0">
                <a:solidFill>
                  <a:srgbClr val="0070C0"/>
                </a:solidFill>
              </a:rPr>
              <a:t>=10;  М=4;   А- Извлечение черного шара</a:t>
            </a:r>
          </a:p>
          <a:p>
            <a:pPr indent="342900">
              <a:buFont typeface="Arial" charset="0"/>
              <a:buNone/>
              <a:defRPr/>
            </a:pPr>
            <a:endParaRPr lang="ru-RU" sz="2000" dirty="0" smtClean="0"/>
          </a:p>
          <a:p>
            <a:pPr indent="342900">
              <a:buFont typeface="Arial" charset="0"/>
              <a:buNone/>
              <a:defRPr/>
            </a:pPr>
            <a:endParaRPr lang="ru-RU" sz="2000" dirty="0" smtClean="0">
              <a:solidFill>
                <a:srgbClr val="002060"/>
              </a:solidFill>
            </a:endParaRPr>
          </a:p>
          <a:p>
            <a:pPr indent="342900">
              <a:buFont typeface="Arial" charset="0"/>
              <a:buNone/>
              <a:defRPr/>
            </a:pP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5572125" y="642938"/>
          <a:ext cx="2000250" cy="500062"/>
        </p:xfrm>
        <a:graphic>
          <a:graphicData uri="http://schemas.openxmlformats.org/presentationml/2006/ole">
            <p:oleObj spid="_x0000_s9218" name="Формула" r:id="rId3" imgW="1015920" imgH="393480" progId="Equation.3">
              <p:embed/>
            </p:oleObj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5572125" y="1357313"/>
          <a:ext cx="1928813" cy="500062"/>
        </p:xfrm>
        <a:graphic>
          <a:graphicData uri="http://schemas.openxmlformats.org/presentationml/2006/ole">
            <p:oleObj spid="_x0000_s9219" name="Формула" r:id="rId4" imgW="1015920" imgH="39348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228600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+mn-lt"/>
              </a:rPr>
              <a:t>2) В ящике 10 шаров 2 черных, 4 белых, 4 красных, извлекают 1 шар. Какова вероятность, что он:</a:t>
            </a:r>
          </a:p>
          <a:p>
            <a:pPr marL="3429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8000"/>
                </a:solidFill>
                <a:latin typeface="+mn-lt"/>
              </a:rPr>
              <a:t>А- черный; В- белый; С- красный; </a:t>
            </a:r>
            <a:r>
              <a:rPr lang="en-US" sz="2000" dirty="0">
                <a:solidFill>
                  <a:srgbClr val="008000"/>
                </a:solidFill>
                <a:latin typeface="+mn-lt"/>
              </a:rPr>
              <a:t>D</a:t>
            </a:r>
            <a:r>
              <a:rPr lang="ru-RU" sz="2000" dirty="0">
                <a:solidFill>
                  <a:srgbClr val="008000"/>
                </a:solidFill>
                <a:latin typeface="+mn-lt"/>
              </a:rPr>
              <a:t>- зеленый</a:t>
            </a:r>
          </a:p>
          <a:p>
            <a:pPr marL="3429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+mn-lt"/>
            </a:endParaRPr>
          </a:p>
          <a:p>
            <a:pPr marL="3429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+mn-lt"/>
            </a:endParaRPr>
          </a:p>
          <a:p>
            <a:pPr marL="3429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+mn-lt"/>
            </a:endParaRPr>
          </a:p>
          <a:p>
            <a:pPr marL="3429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+mn-lt"/>
            </a:endParaRPr>
          </a:p>
          <a:p>
            <a:pPr marL="3429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+mn-lt"/>
            </a:endParaRPr>
          </a:p>
          <a:p>
            <a:pPr marL="3429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226" name="Прямоугольник 7"/>
          <p:cNvSpPr>
            <a:spLocks noChangeArrowheads="1"/>
          </p:cNvSpPr>
          <p:nvPr/>
        </p:nvSpPr>
        <p:spPr bwMode="auto">
          <a:xfrm>
            <a:off x="857250" y="3643313"/>
            <a:ext cx="1390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N</a:t>
            </a:r>
            <a:r>
              <a:rPr lang="ru-RU">
                <a:solidFill>
                  <a:srgbClr val="008000"/>
                </a:solidFill>
              </a:rPr>
              <a:t>=10;  М=2</a:t>
            </a:r>
          </a:p>
        </p:txBody>
      </p:sp>
      <p:sp>
        <p:nvSpPr>
          <p:cNvPr id="9227" name="Прямоугольник 8"/>
          <p:cNvSpPr>
            <a:spLocks noChangeArrowheads="1"/>
          </p:cNvSpPr>
          <p:nvPr/>
        </p:nvSpPr>
        <p:spPr bwMode="auto">
          <a:xfrm>
            <a:off x="857250" y="4357688"/>
            <a:ext cx="1390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N</a:t>
            </a:r>
            <a:r>
              <a:rPr lang="ru-RU">
                <a:solidFill>
                  <a:srgbClr val="008000"/>
                </a:solidFill>
              </a:rPr>
              <a:t>=10;  М=4</a:t>
            </a:r>
          </a:p>
        </p:txBody>
      </p:sp>
      <p:sp>
        <p:nvSpPr>
          <p:cNvPr id="9228" name="Прямоугольник 9"/>
          <p:cNvSpPr>
            <a:spLocks noChangeArrowheads="1"/>
          </p:cNvSpPr>
          <p:nvPr/>
        </p:nvSpPr>
        <p:spPr bwMode="auto">
          <a:xfrm>
            <a:off x="857250" y="5857875"/>
            <a:ext cx="139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N</a:t>
            </a:r>
            <a:r>
              <a:rPr lang="ru-RU">
                <a:solidFill>
                  <a:srgbClr val="008000"/>
                </a:solidFill>
              </a:rPr>
              <a:t>=10;  М=0</a:t>
            </a:r>
          </a:p>
        </p:txBody>
      </p:sp>
      <p:sp>
        <p:nvSpPr>
          <p:cNvPr id="9229" name="Прямоугольник 10"/>
          <p:cNvSpPr>
            <a:spLocks noChangeArrowheads="1"/>
          </p:cNvSpPr>
          <p:nvPr/>
        </p:nvSpPr>
        <p:spPr bwMode="auto">
          <a:xfrm>
            <a:off x="857250" y="5072063"/>
            <a:ext cx="1390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N</a:t>
            </a:r>
            <a:r>
              <a:rPr lang="ru-RU">
                <a:solidFill>
                  <a:srgbClr val="008000"/>
                </a:solidFill>
              </a:rPr>
              <a:t>=10;  М=4</a:t>
            </a:r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2714625" y="5643563"/>
          <a:ext cx="2286000" cy="1000125"/>
        </p:xfrm>
        <a:graphic>
          <a:graphicData uri="http://schemas.openxmlformats.org/presentationml/2006/ole">
            <p:oleObj spid="_x0000_s9220" name="Формула" r:id="rId5" imgW="914400" imgH="634680" progId="Equation.3">
              <p:embed/>
            </p:oleObj>
          </a:graphicData>
        </a:graphic>
      </p:graphicFrame>
      <p:graphicFrame>
        <p:nvGraphicFramePr>
          <p:cNvPr id="9221" name="Object 6"/>
          <p:cNvGraphicFramePr>
            <a:graphicFrameLocks noChangeAspect="1"/>
          </p:cNvGraphicFramePr>
          <p:nvPr/>
        </p:nvGraphicFramePr>
        <p:xfrm>
          <a:off x="2855913" y="3468688"/>
          <a:ext cx="2071687" cy="714375"/>
        </p:xfrm>
        <a:graphic>
          <a:graphicData uri="http://schemas.openxmlformats.org/presentationml/2006/ole">
            <p:oleObj spid="_x0000_s9221" name="Формула" r:id="rId6" imgW="1015920" imgH="393480" progId="Equation.3">
              <p:embed/>
            </p:oleObj>
          </a:graphicData>
        </a:graphic>
      </p:graphicFrame>
      <p:graphicFrame>
        <p:nvGraphicFramePr>
          <p:cNvPr id="9222" name="Object 7"/>
          <p:cNvGraphicFramePr>
            <a:graphicFrameLocks noChangeAspect="1"/>
          </p:cNvGraphicFramePr>
          <p:nvPr/>
        </p:nvGraphicFramePr>
        <p:xfrm>
          <a:off x="2765425" y="4929188"/>
          <a:ext cx="2071688" cy="571500"/>
        </p:xfrm>
        <a:graphic>
          <a:graphicData uri="http://schemas.openxmlformats.org/presentationml/2006/ole">
            <p:oleObj spid="_x0000_s9222" name="Формула" r:id="rId7" imgW="1015920" imgH="393480" progId="Equation.3">
              <p:embed/>
            </p:oleObj>
          </a:graphicData>
        </a:graphic>
      </p:graphicFrame>
      <p:graphicFrame>
        <p:nvGraphicFramePr>
          <p:cNvPr id="9223" name="Object 8"/>
          <p:cNvGraphicFramePr>
            <a:graphicFrameLocks noChangeAspect="1"/>
          </p:cNvGraphicFramePr>
          <p:nvPr/>
        </p:nvGraphicFramePr>
        <p:xfrm>
          <a:off x="2836863" y="4214813"/>
          <a:ext cx="2000250" cy="642937"/>
        </p:xfrm>
        <a:graphic>
          <a:graphicData uri="http://schemas.openxmlformats.org/presentationml/2006/ole">
            <p:oleObj spid="_x0000_s9223" name="Формула" r:id="rId8" imgW="1015920" imgH="393480" progId="Equation.3">
              <p:embed/>
            </p:oleObj>
          </a:graphicData>
        </a:graphic>
      </p:graphicFrame>
      <p:sp>
        <p:nvSpPr>
          <p:cNvPr id="15" name="Стрелка влево 14">
            <a:hlinkClick r:id="rId9" action="ppaction://hlinksldjump"/>
          </p:cNvPr>
          <p:cNvSpPr/>
          <p:nvPr/>
        </p:nvSpPr>
        <p:spPr>
          <a:xfrm>
            <a:off x="7858125" y="6000750"/>
            <a:ext cx="1071563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796925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Статистическая и геометрическая вероятности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000" smtClean="0"/>
              <a:t>Было замечено ,  что при многократном повторении опытов </a:t>
            </a:r>
            <a:r>
              <a:rPr lang="ru-RU" sz="2000" smtClean="0">
                <a:solidFill>
                  <a:srgbClr val="008000"/>
                </a:solidFill>
              </a:rPr>
              <a:t>относительная частота</a:t>
            </a:r>
            <a:r>
              <a:rPr lang="ru-RU" sz="2000" smtClean="0"/>
              <a:t> появления  события в этих опытах стремится к устойчивости. Под </a:t>
            </a:r>
            <a:r>
              <a:rPr lang="ru-RU" sz="2000" smtClean="0">
                <a:solidFill>
                  <a:srgbClr val="008000"/>
                </a:solidFill>
              </a:rPr>
              <a:t>относительной частотой </a:t>
            </a:r>
            <a:r>
              <a:rPr lang="ru-RU" sz="2000" smtClean="0"/>
              <a:t>появления события понимается отношение </a:t>
            </a:r>
            <a:r>
              <a:rPr lang="ru-RU" sz="2000" smtClean="0">
                <a:solidFill>
                  <a:srgbClr val="008000"/>
                </a:solidFill>
              </a:rPr>
              <a:t>М</a:t>
            </a:r>
            <a:r>
              <a:rPr lang="en-US" sz="2000" smtClean="0">
                <a:solidFill>
                  <a:srgbClr val="008000"/>
                </a:solidFill>
              </a:rPr>
              <a:t>/N</a:t>
            </a:r>
            <a:r>
              <a:rPr lang="ru-RU" sz="2000" smtClean="0">
                <a:solidFill>
                  <a:srgbClr val="008000"/>
                </a:solidFill>
              </a:rPr>
              <a:t> </a:t>
            </a:r>
            <a:r>
              <a:rPr lang="ru-RU" sz="2000" smtClean="0"/>
              <a:t>, где </a:t>
            </a:r>
            <a:r>
              <a:rPr lang="en-US" sz="2000" smtClean="0">
                <a:solidFill>
                  <a:srgbClr val="008000"/>
                </a:solidFill>
              </a:rPr>
              <a:t>N</a:t>
            </a:r>
            <a:r>
              <a:rPr lang="ru-RU" sz="2000" smtClean="0"/>
              <a:t>- число опытов; </a:t>
            </a:r>
            <a:r>
              <a:rPr lang="ru-RU" sz="2000" smtClean="0">
                <a:solidFill>
                  <a:srgbClr val="008000"/>
                </a:solidFill>
              </a:rPr>
              <a:t>М</a:t>
            </a:r>
            <a:r>
              <a:rPr lang="ru-RU" sz="2000" smtClean="0"/>
              <a:t>-число появления события. При увеличении опытов относительная частота появления события будет практически сколь угодно мало отличаться от некоторого постоянного числа, которое и принимается за вероятность события в отдельном опыте. Относительную частоту появления события называют статистической вероятностью. С возрастанием числа опытов, относительная частота стремится к вероятности </a:t>
            </a:r>
            <a:r>
              <a:rPr lang="ru-RU" sz="2000" smtClean="0">
                <a:solidFill>
                  <a:srgbClr val="008000"/>
                </a:solidFill>
              </a:rPr>
              <a:t>Р(Г)=0,5. </a:t>
            </a:r>
            <a:r>
              <a:rPr lang="ru-RU" sz="2000" smtClean="0"/>
              <a:t>Относительную частоту при достаточно большем числе опытов , можно считать приближенным значению вероятности.</a:t>
            </a:r>
          </a:p>
          <a:p>
            <a:pPr marL="142875" indent="342900"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</a:rPr>
              <a:t>Геометрической вероятностью </a:t>
            </a:r>
            <a:r>
              <a:rPr lang="ru-RU" sz="2000" smtClean="0"/>
              <a:t>события  называется отношение меры области,  благоприятствующей появлению события , к мере всей области.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43900" y="6072206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Теорема сложения вероятностей</a:t>
            </a:r>
          </a:p>
        </p:txBody>
      </p:sp>
      <p:sp>
        <p:nvSpPr>
          <p:cNvPr id="10245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3714750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400" smtClean="0"/>
              <a:t>Вероятность появления одного из двух </a:t>
            </a:r>
            <a:r>
              <a:rPr lang="ru-RU" sz="2400" smtClean="0">
                <a:solidFill>
                  <a:srgbClr val="FF5050"/>
                </a:solidFill>
              </a:rPr>
              <a:t>несовместных</a:t>
            </a:r>
            <a:r>
              <a:rPr lang="ru-RU" sz="2400" smtClean="0"/>
              <a:t> событий, равна </a:t>
            </a:r>
            <a:r>
              <a:rPr lang="ru-RU" sz="2400" smtClean="0">
                <a:solidFill>
                  <a:srgbClr val="008000"/>
                </a:solidFill>
              </a:rPr>
              <a:t>сумме</a:t>
            </a:r>
            <a:r>
              <a:rPr lang="ru-RU" sz="2400" smtClean="0"/>
              <a:t> вероятностей этих событий:</a:t>
            </a:r>
          </a:p>
          <a:p>
            <a:pPr marL="142875" indent="342900">
              <a:buFont typeface="Arial" charset="0"/>
              <a:buNone/>
            </a:pPr>
            <a:r>
              <a:rPr lang="ru-RU" sz="2400" smtClean="0"/>
              <a:t>                                   Р(А+В)=Р(А)+Р(В)</a:t>
            </a:r>
          </a:p>
          <a:p>
            <a:pPr marL="142875" indent="342900">
              <a:buFont typeface="Arial" charset="0"/>
              <a:buNone/>
            </a:pPr>
            <a:endParaRPr lang="ru-RU" sz="2400" smtClean="0"/>
          </a:p>
          <a:p>
            <a:pPr marL="142875" indent="342900">
              <a:buFont typeface="Arial" charset="0"/>
              <a:buNone/>
            </a:pPr>
            <a:r>
              <a:rPr lang="ru-RU" sz="2400" smtClean="0"/>
              <a:t>Вероятность появления одного из нескольких </a:t>
            </a:r>
            <a:r>
              <a:rPr lang="ru-RU" sz="2400" smtClean="0">
                <a:solidFill>
                  <a:srgbClr val="FF5050"/>
                </a:solidFill>
              </a:rPr>
              <a:t>попарно несовместных</a:t>
            </a:r>
            <a:r>
              <a:rPr lang="ru-RU" sz="2400" smtClean="0"/>
              <a:t> событий равна сумме вероятностей этих событий:</a:t>
            </a:r>
          </a:p>
          <a:p>
            <a:pPr marL="142875" indent="342900">
              <a:buFont typeface="Arial" charset="0"/>
              <a:buNone/>
            </a:pPr>
            <a:endParaRPr lang="ru-RU" sz="2400" smtClean="0"/>
          </a:p>
          <a:p>
            <a:pPr marL="142875" indent="342900">
              <a:buFont typeface="Arial" charset="0"/>
              <a:buNone/>
            </a:pPr>
            <a:endParaRPr lang="ru-RU" sz="240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357313" y="4000500"/>
          <a:ext cx="6715125" cy="919163"/>
        </p:xfrm>
        <a:graphic>
          <a:graphicData uri="http://schemas.openxmlformats.org/presentationml/2006/ole">
            <p:oleObj spid="_x0000_s10242" name="Формула" r:id="rId3" imgW="4063680" imgH="55872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514350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latin typeface="+mn-lt"/>
              </a:rPr>
              <a:t>Сумма вероятностей </a:t>
            </a:r>
            <a:r>
              <a:rPr lang="ru-RU" sz="2400" dirty="0">
                <a:solidFill>
                  <a:srgbClr val="FF5050"/>
                </a:solidFill>
                <a:latin typeface="+mn-lt"/>
              </a:rPr>
              <a:t>попарно несовместных </a:t>
            </a:r>
          </a:p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latin typeface="+mn-lt"/>
              </a:rPr>
              <a:t>событий, образующих полную группу , </a:t>
            </a:r>
            <a:r>
              <a:rPr lang="ru-RU" sz="2400" dirty="0">
                <a:solidFill>
                  <a:srgbClr val="008000"/>
                </a:solidFill>
                <a:latin typeface="+mn-lt"/>
              </a:rPr>
              <a:t>равна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>
                <a:solidFill>
                  <a:srgbClr val="008000"/>
                </a:solidFill>
                <a:latin typeface="+mn-lt"/>
              </a:rPr>
              <a:t>1</a:t>
            </a:r>
            <a:r>
              <a:rPr lang="ru-RU" sz="2400" dirty="0">
                <a:latin typeface="+mn-lt"/>
              </a:rPr>
              <a:t>. 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572250" y="5072063"/>
          <a:ext cx="2071688" cy="447675"/>
        </p:xfrm>
        <a:graphic>
          <a:graphicData uri="http://schemas.openxmlformats.org/presentationml/2006/ole">
            <p:oleObj spid="_x0000_s10243" name="Формула" r:id="rId4" imgW="1143000" imgH="304560" progId="Equation.3">
              <p:embed/>
            </p:oleObj>
          </a:graphicData>
        </a:graphic>
      </p:graphicFrame>
      <p:sp>
        <p:nvSpPr>
          <p:cNvPr id="7" name="Управляющая кнопка: домой 6">
            <a:hlinkClick r:id="rId5" action="ppaction://hlinksldjump" highlightClick="1"/>
          </p:cNvPr>
          <p:cNvSpPr/>
          <p:nvPr/>
        </p:nvSpPr>
        <p:spPr>
          <a:xfrm>
            <a:off x="6927255" y="6000768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988300" y="5948363"/>
            <a:ext cx="1001713" cy="587375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00125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Теорема сложения вероятностей</a:t>
            </a:r>
            <a:endParaRPr lang="ru-RU" smtClean="0"/>
          </a:p>
        </p:txBody>
      </p:sp>
      <p:sp>
        <p:nvSpPr>
          <p:cNvPr id="11269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14363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400" smtClean="0"/>
              <a:t>   Сумма вероятностей </a:t>
            </a:r>
            <a:r>
              <a:rPr lang="ru-RU" sz="2400" smtClean="0">
                <a:solidFill>
                  <a:srgbClr val="FF5050"/>
                </a:solidFill>
              </a:rPr>
              <a:t>противоположных</a:t>
            </a:r>
            <a:r>
              <a:rPr lang="ru-RU" sz="2400" smtClean="0"/>
              <a:t> событий </a:t>
            </a:r>
            <a:r>
              <a:rPr lang="ru-RU" sz="2400" smtClean="0">
                <a:solidFill>
                  <a:srgbClr val="008000"/>
                </a:solidFill>
              </a:rPr>
              <a:t>равна 1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3571875"/>
            <a:ext cx="9144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latin typeface="+mn-lt"/>
              </a:rPr>
              <a:t>   Вероятность появления хотя бы одного из двух </a:t>
            </a:r>
            <a:r>
              <a:rPr lang="ru-RU" sz="2400" dirty="0">
                <a:solidFill>
                  <a:srgbClr val="FF5050"/>
                </a:solidFill>
                <a:latin typeface="+mn-lt"/>
              </a:rPr>
              <a:t>совместных</a:t>
            </a:r>
            <a:r>
              <a:rPr lang="ru-RU" sz="2400" dirty="0">
                <a:latin typeface="+mn-lt"/>
              </a:rPr>
              <a:t> событий равна сумме вероятностей  этих событий без вероятности их совместного наступления: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400" dirty="0">
              <a:latin typeface="+mn-lt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428875" y="2214563"/>
          <a:ext cx="3143250" cy="857250"/>
        </p:xfrm>
        <a:graphic>
          <a:graphicData uri="http://schemas.openxmlformats.org/presentationml/2006/ole">
            <p:oleObj spid="_x0000_s11266" name="Формула" r:id="rId3" imgW="1054080" imgH="30456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571625" y="5000625"/>
          <a:ext cx="6143625" cy="571500"/>
        </p:xfrm>
        <a:graphic>
          <a:graphicData uri="http://schemas.openxmlformats.org/presentationml/2006/ole">
            <p:oleObj spid="_x0000_s11267" name="Формула" r:id="rId4" imgW="2057400" imgH="203040" progId="Equation.3">
              <p:embed/>
            </p:oleObj>
          </a:graphicData>
        </a:graphic>
      </p:graphicFrame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7858125" y="6143625"/>
            <a:ext cx="1071563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Заголовок 1"/>
          <p:cNvSpPr>
            <a:spLocks noGrp="1"/>
          </p:cNvSpPr>
          <p:nvPr>
            <p:ph type="title"/>
          </p:nvPr>
        </p:nvSpPr>
        <p:spPr>
          <a:xfrm>
            <a:off x="0" y="642938"/>
            <a:ext cx="9144000" cy="917575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Теорема  умножения вероятностей. Условная вероятность</a:t>
            </a:r>
            <a:r>
              <a:rPr lang="ru-RU" smtClean="0">
                <a:solidFill>
                  <a:srgbClr val="008000"/>
                </a:solidFill>
              </a:rPr>
              <a:t/>
            </a:r>
            <a:br>
              <a:rPr lang="ru-RU" smtClean="0">
                <a:solidFill>
                  <a:srgbClr val="008000"/>
                </a:solidFill>
              </a:rPr>
            </a:br>
            <a:endParaRPr lang="ru-RU" smtClean="0"/>
          </a:p>
        </p:txBody>
      </p:sp>
      <p:sp>
        <p:nvSpPr>
          <p:cNvPr id="1229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685925"/>
          </a:xfrm>
        </p:spPr>
        <p:txBody>
          <a:bodyPr/>
          <a:lstStyle/>
          <a:p>
            <a:pPr marL="142875" indent="342900">
              <a:spcAft>
                <a:spcPts val="600"/>
              </a:spcAft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</a:rPr>
              <a:t>Условной вероятностью</a:t>
            </a:r>
            <a:r>
              <a:rPr lang="ru-RU" sz="2000" smtClean="0"/>
              <a:t>             называется вероятность события </a:t>
            </a:r>
            <a:r>
              <a:rPr lang="ru-RU" sz="2000" smtClean="0">
                <a:solidFill>
                  <a:srgbClr val="008000"/>
                </a:solidFill>
              </a:rPr>
              <a:t>В</a:t>
            </a:r>
            <a:r>
              <a:rPr lang="ru-RU" sz="2000" smtClean="0"/>
              <a:t>, вычисленная в предположении, что событие </a:t>
            </a:r>
            <a:r>
              <a:rPr lang="ru-RU" sz="2000" smtClean="0">
                <a:solidFill>
                  <a:srgbClr val="008000"/>
                </a:solidFill>
              </a:rPr>
              <a:t>А</a:t>
            </a:r>
            <a:r>
              <a:rPr lang="ru-RU" sz="2000" smtClean="0"/>
              <a:t> уже наступило. </a:t>
            </a:r>
          </a:p>
          <a:p>
            <a:pPr marL="142875" indent="342900">
              <a:spcAft>
                <a:spcPts val="600"/>
              </a:spcAft>
              <a:buFont typeface="Arial" charset="0"/>
              <a:buNone/>
            </a:pPr>
            <a:r>
              <a:rPr lang="ru-RU" sz="2000" smtClean="0"/>
              <a:t>Вероятность совместного появления двух событий равна произведению вероятности одного из них на условную вероятность другого, вычисленную в предположении, что первое событие уже наступило: 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214688" y="1643063"/>
          <a:ext cx="571500" cy="357187"/>
        </p:xfrm>
        <a:graphic>
          <a:graphicData uri="http://schemas.openxmlformats.org/presentationml/2006/ole">
            <p:oleObj spid="_x0000_s12290" name="Формула" r:id="rId3" imgW="482400" imgH="24120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3000375" y="3429000"/>
          <a:ext cx="3000375" cy="500063"/>
        </p:xfrm>
        <a:graphic>
          <a:graphicData uri="http://schemas.openxmlformats.org/presentationml/2006/ole">
            <p:oleObj spid="_x0000_s12291" name="Формула" r:id="rId4" imgW="1434960" imgH="241200" progId="Equation.3">
              <p:embed/>
            </p:oleObj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4071938"/>
            <a:ext cx="9144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latin typeface="+mn-lt"/>
              </a:rPr>
              <a:t>Два события называются независимыми, если появление любого из них не изменяет вероятность появления другого: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542925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latin typeface="+mn-lt"/>
              </a:rPr>
              <a:t>Вероятность совместного появления двух независимых событий равна произведению их вероятностей: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400" dirty="0">
              <a:latin typeface="+mn-lt"/>
            </a:endParaRP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2571750" y="6143625"/>
          <a:ext cx="2928938" cy="428625"/>
        </p:xfrm>
        <a:graphic>
          <a:graphicData uri="http://schemas.openxmlformats.org/presentationml/2006/ole">
            <p:oleObj spid="_x0000_s12292" name="Формула" r:id="rId5" imgW="1307880" imgH="203040" progId="Equation.3">
              <p:embed/>
            </p:oleObj>
          </a:graphicData>
        </a:graphic>
      </p:graphicFrame>
      <p:graphicFrame>
        <p:nvGraphicFramePr>
          <p:cNvPr id="12293" name="Object 7"/>
          <p:cNvGraphicFramePr>
            <a:graphicFrameLocks noChangeAspect="1"/>
          </p:cNvGraphicFramePr>
          <p:nvPr/>
        </p:nvGraphicFramePr>
        <p:xfrm>
          <a:off x="1571625" y="4786313"/>
          <a:ext cx="1500188" cy="428625"/>
        </p:xfrm>
        <a:graphic>
          <a:graphicData uri="http://schemas.openxmlformats.org/presentationml/2006/ole">
            <p:oleObj spid="_x0000_s12293" name="Формула" r:id="rId6" imgW="952200" imgH="241200" progId="Equation.3">
              <p:embed/>
            </p:oleObj>
          </a:graphicData>
        </a:graphic>
      </p:graphicFrame>
      <p:graphicFrame>
        <p:nvGraphicFramePr>
          <p:cNvPr id="12294" name="Object 8"/>
          <p:cNvGraphicFramePr>
            <a:graphicFrameLocks noChangeAspect="1"/>
          </p:cNvGraphicFramePr>
          <p:nvPr/>
        </p:nvGraphicFramePr>
        <p:xfrm>
          <a:off x="4143375" y="4786313"/>
          <a:ext cx="1500188" cy="428625"/>
        </p:xfrm>
        <a:graphic>
          <a:graphicData uri="http://schemas.openxmlformats.org/presentationml/2006/ole">
            <p:oleObj spid="_x0000_s12294" name="Формула" r:id="rId7" imgW="952200" imgH="241200" progId="Equation.3">
              <p:embed/>
            </p:oleObj>
          </a:graphicData>
        </a:graphic>
      </p:graphicFrame>
      <p:graphicFrame>
        <p:nvGraphicFramePr>
          <p:cNvPr id="12295" name="Object 9"/>
          <p:cNvGraphicFramePr>
            <a:graphicFrameLocks noChangeAspect="1"/>
          </p:cNvGraphicFramePr>
          <p:nvPr/>
        </p:nvGraphicFramePr>
        <p:xfrm>
          <a:off x="3357563" y="4857750"/>
          <a:ext cx="571500" cy="285750"/>
        </p:xfrm>
        <a:graphic>
          <a:graphicData uri="http://schemas.openxmlformats.org/presentationml/2006/ole">
            <p:oleObj spid="_x0000_s12295" name="Формула" r:id="rId8" imgW="266400" imgH="139680" progId="Equation.3">
              <p:embed/>
            </p:oleObj>
          </a:graphicData>
        </a:graphic>
      </p:graphicFrame>
      <p:sp>
        <p:nvSpPr>
          <p:cNvPr id="12" name="Управляющая кнопка: домой 11">
            <a:hlinkClick r:id="rId9" action="ppaction://hlinksldjump" highlightClick="1"/>
          </p:cNvPr>
          <p:cNvSpPr/>
          <p:nvPr/>
        </p:nvSpPr>
        <p:spPr>
          <a:xfrm>
            <a:off x="7177637" y="6201358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8132763" y="6119813"/>
            <a:ext cx="930275" cy="606425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Теорема  умножения вероятностей. Условная вероятность</a:t>
            </a:r>
            <a:endParaRPr lang="ru-RU" smtClean="0"/>
          </a:p>
        </p:txBody>
      </p:sp>
      <p:sp>
        <p:nvSpPr>
          <p:cNvPr id="13319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2571750"/>
          </a:xfrm>
        </p:spPr>
        <p:txBody>
          <a:bodyPr/>
          <a:lstStyle/>
          <a:p>
            <a:pPr marL="142875" indent="342900" algn="just">
              <a:spcAft>
                <a:spcPts val="600"/>
              </a:spcAft>
              <a:buFont typeface="Arial" charset="0"/>
              <a:buNone/>
            </a:pPr>
            <a:r>
              <a:rPr lang="ru-RU" sz="2000" smtClean="0"/>
              <a:t>Вероятность совместного </a:t>
            </a:r>
            <a:r>
              <a:rPr lang="ru-RU" sz="2000" smtClean="0">
                <a:solidFill>
                  <a:srgbClr val="008000"/>
                </a:solidFill>
              </a:rPr>
              <a:t>наступления</a:t>
            </a:r>
            <a:r>
              <a:rPr lang="ru-RU" sz="2000" smtClean="0"/>
              <a:t> конечного числа событий равна произведению вероятности одного из них на условные вероятности всех остальных, причем условная вероятность каждого последующего события вычисляется в предположении, что все предыдущие уже наступили:</a:t>
            </a:r>
            <a:endParaRPr lang="ru-RU" sz="2000" smtClean="0">
              <a:latin typeface="Arial" charset="0"/>
            </a:endParaRPr>
          </a:p>
          <a:p>
            <a:pPr marL="142875" indent="342900" algn="just">
              <a:spcAft>
                <a:spcPts val="600"/>
              </a:spcAft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Р(А</a:t>
            </a:r>
            <a:r>
              <a:rPr lang="ru-RU" sz="2000" baseline="-25000" smtClean="0">
                <a:latin typeface="Arial" charset="0"/>
              </a:rPr>
              <a:t>1</a:t>
            </a:r>
            <a:r>
              <a:rPr lang="ru-RU" sz="2000" smtClean="0">
                <a:latin typeface="Arial" charset="0"/>
              </a:rPr>
              <a:t>А</a:t>
            </a:r>
            <a:r>
              <a:rPr lang="ru-RU" sz="2000" baseline="-25000" smtClean="0">
                <a:latin typeface="Arial" charset="0"/>
              </a:rPr>
              <a:t>2</a:t>
            </a:r>
            <a:r>
              <a:rPr lang="ru-RU" sz="2000" smtClean="0">
                <a:latin typeface="Arial" charset="0"/>
              </a:rPr>
              <a:t>А</a:t>
            </a:r>
            <a:r>
              <a:rPr lang="ru-RU" sz="2000" baseline="-25000" smtClean="0">
                <a:latin typeface="Arial" charset="0"/>
              </a:rPr>
              <a:t>3</a:t>
            </a:r>
            <a:r>
              <a:rPr lang="ru-RU" sz="2000" smtClean="0">
                <a:latin typeface="Arial" charset="0"/>
              </a:rPr>
              <a:t>…А</a:t>
            </a:r>
            <a:r>
              <a:rPr lang="en-US" sz="2000" baseline="-25000" smtClean="0">
                <a:latin typeface="Arial" charset="0"/>
              </a:rPr>
              <a:t>n</a:t>
            </a:r>
            <a:r>
              <a:rPr lang="ru-RU" sz="2000" smtClean="0">
                <a:latin typeface="Arial" charset="0"/>
              </a:rPr>
              <a:t>)=Р(А</a:t>
            </a:r>
            <a:r>
              <a:rPr lang="ru-RU" sz="2000" baseline="-25000" smtClean="0">
                <a:latin typeface="Arial" charset="0"/>
              </a:rPr>
              <a:t>1</a:t>
            </a:r>
            <a:r>
              <a:rPr lang="ru-RU" sz="2000" smtClean="0">
                <a:latin typeface="Arial" charset="0"/>
              </a:rPr>
              <a:t>)Р</a:t>
            </a:r>
            <a:r>
              <a:rPr lang="ru-RU" sz="2000" baseline="-25000" smtClean="0">
                <a:latin typeface="Arial" charset="0"/>
              </a:rPr>
              <a:t>А1</a:t>
            </a:r>
            <a:r>
              <a:rPr lang="ru-RU" sz="2000" smtClean="0">
                <a:latin typeface="Arial" charset="0"/>
              </a:rPr>
              <a:t>(А</a:t>
            </a:r>
            <a:r>
              <a:rPr lang="ru-RU" sz="2000" baseline="-25000" smtClean="0">
                <a:latin typeface="Arial" charset="0"/>
              </a:rPr>
              <a:t>2</a:t>
            </a:r>
            <a:r>
              <a:rPr lang="ru-RU" sz="2000" smtClean="0">
                <a:latin typeface="Arial" charset="0"/>
              </a:rPr>
              <a:t>)Р</a:t>
            </a:r>
            <a:r>
              <a:rPr lang="ru-RU" sz="2000" baseline="-25000" smtClean="0">
                <a:latin typeface="Arial" charset="0"/>
              </a:rPr>
              <a:t>А1А2</a:t>
            </a:r>
            <a:r>
              <a:rPr lang="ru-RU" sz="2000" smtClean="0">
                <a:latin typeface="Arial" charset="0"/>
              </a:rPr>
              <a:t>(А</a:t>
            </a:r>
            <a:r>
              <a:rPr lang="ru-RU" sz="2000" baseline="-25000" smtClean="0">
                <a:latin typeface="Arial" charset="0"/>
              </a:rPr>
              <a:t>3</a:t>
            </a:r>
            <a:r>
              <a:rPr lang="ru-RU" sz="2000" smtClean="0">
                <a:latin typeface="Arial" charset="0"/>
              </a:rPr>
              <a:t>)…Р</a:t>
            </a:r>
            <a:r>
              <a:rPr lang="ru-RU" sz="2000" baseline="-25000" smtClean="0">
                <a:latin typeface="Arial" charset="0"/>
              </a:rPr>
              <a:t>А1А2А3 …А</a:t>
            </a:r>
            <a:r>
              <a:rPr lang="en-US" sz="2000" baseline="-25000" smtClean="0">
                <a:latin typeface="Arial" charset="0"/>
              </a:rPr>
              <a:t>n</a:t>
            </a:r>
            <a:r>
              <a:rPr lang="ru-RU" sz="2000" baseline="-25000" smtClean="0">
                <a:latin typeface="Arial" charset="0"/>
              </a:rPr>
              <a:t>-1</a:t>
            </a:r>
            <a:r>
              <a:rPr lang="ru-RU" sz="2000" smtClean="0">
                <a:latin typeface="Arial" charset="0"/>
              </a:rPr>
              <a:t>(А</a:t>
            </a:r>
            <a:r>
              <a:rPr lang="en-US" sz="2000" baseline="-25000" smtClean="0">
                <a:latin typeface="Arial" charset="0"/>
              </a:rPr>
              <a:t>n</a:t>
            </a:r>
            <a:r>
              <a:rPr lang="ru-RU" sz="2000" smtClean="0">
                <a:latin typeface="Arial" charset="0"/>
              </a:rPr>
              <a:t>);</a:t>
            </a:r>
          </a:p>
          <a:p>
            <a:pPr marL="142875" indent="342900" algn="just">
              <a:spcAft>
                <a:spcPts val="600"/>
              </a:spcAft>
              <a:buFont typeface="Arial" charset="0"/>
              <a:buNone/>
            </a:pP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Р</a:t>
            </a:r>
            <a:r>
              <a:rPr lang="ru-RU" sz="2000" baseline="-25000" smtClean="0">
                <a:solidFill>
                  <a:srgbClr val="008000"/>
                </a:solidFill>
                <a:latin typeface="Arial" charset="0"/>
              </a:rPr>
              <a:t>А1А2А3…А</a:t>
            </a:r>
            <a:r>
              <a:rPr lang="en-US" sz="20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ru-RU" sz="2000" baseline="-25000" smtClean="0">
                <a:solidFill>
                  <a:srgbClr val="008000"/>
                </a:solidFill>
                <a:latin typeface="Arial" charset="0"/>
              </a:rPr>
              <a:t>-1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(А</a:t>
            </a:r>
            <a:r>
              <a:rPr lang="en-US" sz="20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) </a:t>
            </a:r>
            <a:r>
              <a:rPr lang="ru-RU" sz="2000" smtClean="0">
                <a:latin typeface="Arial" charset="0"/>
              </a:rPr>
              <a:t>– </a:t>
            </a:r>
            <a:r>
              <a:rPr lang="ru-RU" sz="1200" smtClean="0">
                <a:latin typeface="Arial" charset="0"/>
              </a:rPr>
              <a:t>вероятность появления события 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А</a:t>
            </a:r>
            <a:r>
              <a:rPr lang="en-US" sz="20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1200" smtClean="0">
                <a:latin typeface="Arial" charset="0"/>
              </a:rPr>
              <a:t>, вычисленная в предположении, что события</a:t>
            </a:r>
            <a:r>
              <a:rPr lang="ru-RU" sz="1600" smtClean="0">
                <a:latin typeface="Arial" charset="0"/>
              </a:rPr>
              <a:t> 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А</a:t>
            </a:r>
            <a:r>
              <a:rPr lang="ru-RU" sz="2000" baseline="-25000" smtClean="0">
                <a:solidFill>
                  <a:srgbClr val="008000"/>
                </a:solidFill>
                <a:latin typeface="Arial" charset="0"/>
              </a:rPr>
              <a:t>1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А</a:t>
            </a:r>
            <a:r>
              <a:rPr lang="ru-RU" sz="2000" baseline="-25000" smtClean="0">
                <a:solidFill>
                  <a:srgbClr val="008000"/>
                </a:solidFill>
                <a:latin typeface="Arial" charset="0"/>
              </a:rPr>
              <a:t>2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А</a:t>
            </a:r>
            <a:r>
              <a:rPr lang="ru-RU" sz="2000" baseline="-25000" smtClean="0">
                <a:solidFill>
                  <a:srgbClr val="008000"/>
                </a:solidFill>
                <a:latin typeface="Arial" charset="0"/>
              </a:rPr>
              <a:t>3</a:t>
            </a:r>
            <a:r>
              <a:rPr lang="ru-RU" sz="2000" smtClean="0">
                <a:solidFill>
                  <a:srgbClr val="008000"/>
                </a:solidFill>
                <a:latin typeface="Arial" charset="0"/>
              </a:rPr>
              <a:t>…А</a:t>
            </a:r>
            <a:r>
              <a:rPr lang="en-US" sz="20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ru-RU" sz="2000" baseline="-25000" smtClean="0">
                <a:solidFill>
                  <a:srgbClr val="008000"/>
                </a:solidFill>
                <a:latin typeface="Arial" charset="0"/>
              </a:rPr>
              <a:t>-1 </a:t>
            </a:r>
            <a:r>
              <a:rPr lang="ru-RU" sz="1200" smtClean="0">
                <a:latin typeface="Arial" charset="0"/>
              </a:rPr>
              <a:t>произошли</a:t>
            </a:r>
          </a:p>
          <a:p>
            <a:pPr marL="142875" indent="342900" algn="just">
              <a:buFont typeface="Arial" charset="0"/>
              <a:buNone/>
            </a:pPr>
            <a:endParaRPr lang="ru-RU" sz="2000" baseline="-25000" smtClean="0">
              <a:latin typeface="Arial" charset="0"/>
            </a:endParaRPr>
          </a:p>
          <a:p>
            <a:pPr marL="142875" indent="342900" algn="just">
              <a:buFont typeface="Arial" charset="0"/>
              <a:buNone/>
            </a:pPr>
            <a:endParaRPr lang="ru-RU" sz="200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3571875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2875" indent="342900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baseline="-25000" dirty="0"/>
          </a:p>
          <a:p>
            <a:pPr marL="142875" indent="342900" algn="just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latin typeface="+mn-lt"/>
              </a:rPr>
              <a:t>Вероятность совместного </a:t>
            </a:r>
            <a:r>
              <a:rPr lang="ru-RU" sz="2000" dirty="0">
                <a:solidFill>
                  <a:srgbClr val="008000"/>
                </a:solidFill>
                <a:latin typeface="+mn-lt"/>
              </a:rPr>
              <a:t>появления</a:t>
            </a:r>
            <a:r>
              <a:rPr lang="ru-RU" sz="2000" dirty="0">
                <a:latin typeface="+mn-lt"/>
              </a:rPr>
              <a:t> нескольких событий, независимых в совокупности, равна произведению вероятностей этих событий: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1214438" y="4572000"/>
          <a:ext cx="6143625" cy="428625"/>
        </p:xfrm>
        <a:graphic>
          <a:graphicData uri="http://schemas.openxmlformats.org/presentationml/2006/ole">
            <p:oleObj spid="_x0000_s13314" name="Формула" r:id="rId3" imgW="3238200" imgH="25380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514350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latin typeface="+mn-lt"/>
              </a:rPr>
              <a:t>Вероятность появления хотя бы одного из событий </a:t>
            </a:r>
            <a:r>
              <a:rPr lang="ru-RU" sz="2000" dirty="0">
                <a:solidFill>
                  <a:srgbClr val="008000"/>
                </a:solidFill>
              </a:rPr>
              <a:t>А</a:t>
            </a:r>
            <a:r>
              <a:rPr lang="ru-RU" sz="2000" baseline="-25000" dirty="0">
                <a:solidFill>
                  <a:srgbClr val="008000"/>
                </a:solidFill>
              </a:rPr>
              <a:t>1</a:t>
            </a:r>
            <a:r>
              <a:rPr lang="ru-RU" sz="2000" dirty="0">
                <a:solidFill>
                  <a:srgbClr val="008000"/>
                </a:solidFill>
              </a:rPr>
              <a:t>А</a:t>
            </a:r>
            <a:r>
              <a:rPr lang="ru-RU" sz="2000" baseline="-25000" dirty="0">
                <a:solidFill>
                  <a:srgbClr val="008000"/>
                </a:solidFill>
              </a:rPr>
              <a:t>2</a:t>
            </a:r>
            <a:r>
              <a:rPr lang="ru-RU" sz="2000" dirty="0">
                <a:solidFill>
                  <a:srgbClr val="008000"/>
                </a:solidFill>
              </a:rPr>
              <a:t>А</a:t>
            </a:r>
            <a:r>
              <a:rPr lang="ru-RU" sz="2000" baseline="-25000" dirty="0">
                <a:solidFill>
                  <a:srgbClr val="008000"/>
                </a:solidFill>
              </a:rPr>
              <a:t>3</a:t>
            </a:r>
            <a:r>
              <a:rPr lang="ru-RU" sz="2000" dirty="0">
                <a:solidFill>
                  <a:srgbClr val="008000"/>
                </a:solidFill>
              </a:rPr>
              <a:t>…А</a:t>
            </a:r>
            <a:r>
              <a:rPr lang="en-US" sz="2000" baseline="-25000" dirty="0">
                <a:solidFill>
                  <a:srgbClr val="008000"/>
                </a:solidFill>
              </a:rPr>
              <a:t>n</a:t>
            </a:r>
            <a:r>
              <a:rPr lang="ru-RU" sz="2000" baseline="-25000" dirty="0">
                <a:solidFill>
                  <a:srgbClr val="008000"/>
                </a:solidFill>
              </a:rPr>
              <a:t> </a:t>
            </a:r>
            <a:r>
              <a:rPr lang="ru-RU" sz="2000" dirty="0">
                <a:solidFill>
                  <a:srgbClr val="008000"/>
                </a:solidFill>
              </a:rPr>
              <a:t> </a:t>
            </a:r>
            <a:r>
              <a:rPr lang="ru-RU" sz="2000" dirty="0"/>
              <a:t>, независимых в совокупности, равна разности между единицей и произведением вероятностей противоположных событий 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4044950" y="3219450"/>
          <a:ext cx="1054100" cy="419100"/>
        </p:xfrm>
        <a:graphic>
          <a:graphicData uri="http://schemas.openxmlformats.org/presentationml/2006/ole">
            <p:oleObj spid="_x0000_s13315" name="Формула" r:id="rId4" imgW="1054080" imgH="419040" progId="Equation.3">
              <p:embed/>
            </p:oleObj>
          </a:graphicData>
        </a:graphic>
      </p:graphicFrame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357188" y="6215063"/>
          <a:ext cx="5072062" cy="557212"/>
        </p:xfrm>
        <a:graphic>
          <a:graphicData uri="http://schemas.openxmlformats.org/presentationml/2006/ole">
            <p:oleObj spid="_x0000_s13316" name="Формула" r:id="rId5" imgW="3797280" imgH="419040" progId="Equation.3">
              <p:embed/>
            </p:oleObj>
          </a:graphicData>
        </a:graphic>
      </p:graphicFrame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5440363" y="5651500"/>
          <a:ext cx="1571625" cy="571500"/>
        </p:xfrm>
        <a:graphic>
          <a:graphicData uri="http://schemas.openxmlformats.org/presentationml/2006/ole">
            <p:oleObj spid="_x0000_s13317" name="Формула" r:id="rId6" imgW="1054080" imgH="419040" progId="Equation.3">
              <p:embed/>
            </p:oleObj>
          </a:graphicData>
        </a:graphic>
      </p:graphicFrame>
      <p:sp>
        <p:nvSpPr>
          <p:cNvPr id="11" name="Стрелка влево 10">
            <a:hlinkClick r:id="rId7" action="ppaction://hlinksldjump"/>
          </p:cNvPr>
          <p:cNvSpPr/>
          <p:nvPr/>
        </p:nvSpPr>
        <p:spPr>
          <a:xfrm>
            <a:off x="7786688" y="6000750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Формула  полной вероятности. </a:t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mtClean="0">
                <a:solidFill>
                  <a:srgbClr val="00B0F0"/>
                </a:solidFill>
              </a:rPr>
              <a:t>Формула Байеса</a:t>
            </a:r>
            <a:r>
              <a:rPr lang="ru-RU" smtClean="0">
                <a:solidFill>
                  <a:srgbClr val="008000"/>
                </a:solidFill>
              </a:rPr>
              <a:t/>
            </a:r>
            <a:br>
              <a:rPr lang="ru-RU" smtClean="0">
                <a:solidFill>
                  <a:srgbClr val="008000"/>
                </a:solidFill>
              </a:rPr>
            </a:br>
            <a:endParaRPr lang="ru-RU" smtClean="0"/>
          </a:p>
        </p:txBody>
      </p:sp>
      <p:sp>
        <p:nvSpPr>
          <p:cNvPr id="14340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8858250" cy="2400300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400" smtClean="0"/>
              <a:t>Вероятность события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, которое может наступить только при условии появления одного из событий </a:t>
            </a:r>
            <a:r>
              <a:rPr lang="ru-RU" sz="2400" smtClean="0">
                <a:latin typeface="Arial" charset="0"/>
              </a:rPr>
              <a:t> 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1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, 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2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, 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3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,…,H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n </a:t>
            </a:r>
            <a:r>
              <a:rPr lang="ru-RU" sz="2400" smtClean="0"/>
              <a:t>, образующих полную группу попарно несовместных событий, равна сумме произведений вероятностей каждого из событий 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1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, 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2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, 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3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,…,H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ru-RU" sz="2400" smtClean="0"/>
              <a:t>на соответствующую условную вероятность события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: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2143125" y="3929063"/>
          <a:ext cx="4572000" cy="1000125"/>
        </p:xfrm>
        <a:graphic>
          <a:graphicData uri="http://schemas.openxmlformats.org/presentationml/2006/ole">
            <p:oleObj spid="_x0000_s14338" name="Формула" r:id="rId3" imgW="1676160" imgH="43164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857750" y="4929188"/>
            <a:ext cx="3714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008000"/>
                </a:solidFill>
                <a:latin typeface="+mn-lt"/>
              </a:rPr>
              <a:t>Формула полной вероятности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6943563" y="6118347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8020050" y="6094413"/>
            <a:ext cx="960438" cy="596900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 rtlCol="0">
            <a:normAutofit fontScale="90000"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Основные комбинаторные объекты</a:t>
            </a: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214282" y="3500438"/>
            <a:ext cx="5286412" cy="785818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Правило умножения</a:t>
            </a: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2643174" y="5786454"/>
            <a:ext cx="4214842" cy="857256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Сочетания 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5928191" y="4551101"/>
            <a:ext cx="3071834" cy="785818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Перестановка</a:t>
            </a:r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5929322" y="3475334"/>
            <a:ext cx="3071834" cy="857256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Размещения</a:t>
            </a:r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214282" y="4500570"/>
            <a:ext cx="5286412" cy="857256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Правило сложения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001125" cy="2428875"/>
          </a:xfrm>
        </p:spPr>
        <p:txBody>
          <a:bodyPr rtlCol="0">
            <a:normAutofit/>
          </a:bodyPr>
          <a:lstStyle/>
          <a:p>
            <a:pPr indent="3429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Задачи в которых производится подсчет всех возможных комбинаций составленных по некоторому правилу, называются комбинаторными. Раздел математики занимающийся их решением называется комбинаторикой.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Управляющая кнопка: домой 12">
            <a:hlinkClick r:id="rId7" action="ppaction://hlinksldjump" highlightClick="1"/>
          </p:cNvPr>
          <p:cNvSpPr/>
          <p:nvPr/>
        </p:nvSpPr>
        <p:spPr>
          <a:xfrm>
            <a:off x="8143875" y="6072188"/>
            <a:ext cx="785813" cy="500062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71563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Формула  полной вероятности. </a:t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mtClean="0">
                <a:solidFill>
                  <a:srgbClr val="00B0F0"/>
                </a:solidFill>
              </a:rPr>
              <a:t>Формула Байеса</a:t>
            </a:r>
            <a:endParaRPr lang="ru-RU" smtClean="0"/>
          </a:p>
        </p:txBody>
      </p:sp>
      <p:sp>
        <p:nvSpPr>
          <p:cNvPr id="15366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1000125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400" smtClean="0"/>
              <a:t>Рассмотрим события</a:t>
            </a:r>
            <a:r>
              <a:rPr lang="ru-RU" sz="2400" smtClean="0">
                <a:latin typeface="Arial" charset="0"/>
              </a:rPr>
              <a:t> 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В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1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, В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2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, В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3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,…,В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ru-RU" sz="2400" smtClean="0"/>
              <a:t>которые образуют полную группу событий и при наступлении каждого из них</a:t>
            </a:r>
            <a:r>
              <a:rPr lang="ru-RU" sz="2400" smtClean="0">
                <a:latin typeface="Arial" charset="0"/>
              </a:rPr>
              <a:t> 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В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i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ru-RU" sz="2400" smtClean="0"/>
              <a:t>событие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может наступать с некоторой условной вероятностью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2714625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latin typeface="+mn-lt"/>
              </a:rPr>
              <a:t>Тогда вероятность наступления события </a:t>
            </a:r>
            <a:r>
              <a:rPr lang="ru-RU" sz="2400" dirty="0">
                <a:solidFill>
                  <a:srgbClr val="008000"/>
                </a:solidFill>
                <a:latin typeface="+mn-lt"/>
              </a:rPr>
              <a:t>А</a:t>
            </a:r>
            <a:r>
              <a:rPr lang="ru-RU" sz="2400" dirty="0">
                <a:latin typeface="+mn-lt"/>
              </a:rPr>
              <a:t> равна сумме произведений вероятностей каждого из событий на соответствующую условную вероятность события </a:t>
            </a:r>
            <a:r>
              <a:rPr lang="ru-RU" sz="2400" dirty="0">
                <a:solidFill>
                  <a:srgbClr val="008000"/>
                </a:solidFill>
                <a:latin typeface="+mn-lt"/>
              </a:rPr>
              <a:t>А</a:t>
            </a:r>
            <a:r>
              <a:rPr lang="ru-RU" sz="2400" dirty="0">
                <a:latin typeface="+mn-lt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latin typeface="+mn-lt"/>
              </a:rPr>
              <a:t> 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571500" y="4143375"/>
          <a:ext cx="7500938" cy="642938"/>
        </p:xfrm>
        <a:graphic>
          <a:graphicData uri="http://schemas.openxmlformats.org/presentationml/2006/ole">
            <p:oleObj spid="_x0000_s15362" name="Формула" r:id="rId3" imgW="3962160" imgH="279360" progId="Equation.3">
              <p:embed/>
            </p:oleObj>
          </a:graphicData>
        </a:graphic>
      </p:graphicFrame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7419975" y="2184400"/>
          <a:ext cx="928688" cy="571500"/>
        </p:xfrm>
        <a:graphic>
          <a:graphicData uri="http://schemas.openxmlformats.org/presentationml/2006/ole">
            <p:oleObj spid="_x0000_s15363" name="Формула" r:id="rId4" imgW="545760" imgH="27936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-142875" y="514350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2875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latin typeface="+mn-lt"/>
              </a:rPr>
              <a:t>Сколько бы не было вероятностей:</a:t>
            </a:r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2286000" y="5857875"/>
          <a:ext cx="4286250" cy="500063"/>
        </p:xfrm>
        <a:graphic>
          <a:graphicData uri="http://schemas.openxmlformats.org/presentationml/2006/ole">
            <p:oleObj spid="_x0000_s15364" name="Формула" r:id="rId5" imgW="1955520" imgH="241200" progId="Equation.3">
              <p:embed/>
            </p:oleObj>
          </a:graphicData>
        </a:graphic>
      </p:graphicFrame>
      <p:sp>
        <p:nvSpPr>
          <p:cNvPr id="10" name="Стрелка влево 9">
            <a:hlinkClick r:id="rId6" action="ppaction://hlinksldjump"/>
          </p:cNvPr>
          <p:cNvSpPr/>
          <p:nvPr/>
        </p:nvSpPr>
        <p:spPr>
          <a:xfrm>
            <a:off x="6888163" y="6116638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  <p:sp>
        <p:nvSpPr>
          <p:cNvPr id="11" name="Стрелка вправо 10">
            <a:hlinkClick r:id="rId7" action="ppaction://hlinksldjump"/>
          </p:cNvPr>
          <p:cNvSpPr/>
          <p:nvPr/>
        </p:nvSpPr>
        <p:spPr>
          <a:xfrm>
            <a:off x="8081963" y="6129338"/>
            <a:ext cx="962025" cy="566737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Формула  полной вероятности. </a:t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mtClean="0">
                <a:solidFill>
                  <a:srgbClr val="00B0F0"/>
                </a:solidFill>
              </a:rPr>
              <a:t>Формула Байеса</a:t>
            </a:r>
            <a:endParaRPr lang="ru-RU" smtClean="0"/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2071688"/>
          </a:xfrm>
        </p:spPr>
        <p:txBody>
          <a:bodyPr/>
          <a:lstStyle/>
          <a:p>
            <a:pPr marL="179388" indent="342900" algn="just">
              <a:buFont typeface="Arial" charset="0"/>
              <a:buNone/>
            </a:pPr>
            <a:r>
              <a:rPr lang="ru-RU" sz="2400" smtClean="0"/>
              <a:t>Рассмотрим событие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которое может наступить при условии появления одного из несовместных событий, 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В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1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, В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2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, В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3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,…,В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2400" smtClean="0"/>
              <a:t>, которые образуют полную группу событий. Если событие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уже произошло то вероятность событий может быть переоценена по формуле </a:t>
            </a:r>
            <a:r>
              <a:rPr lang="ru-RU" sz="2400" smtClean="0">
                <a:solidFill>
                  <a:srgbClr val="008000"/>
                </a:solidFill>
              </a:rPr>
              <a:t>Байеса</a:t>
            </a:r>
            <a:r>
              <a:rPr lang="ru-RU" sz="2400" smtClean="0"/>
              <a:t>, формуле вероятности гипотез: </a:t>
            </a:r>
            <a:r>
              <a:rPr lang="ru-RU" sz="2400" baseline="-25000" smtClean="0">
                <a:solidFill>
                  <a:srgbClr val="008000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428750" y="4286250"/>
          <a:ext cx="4786313" cy="1279525"/>
        </p:xfrm>
        <a:graphic>
          <a:graphicData uri="http://schemas.openxmlformats.org/presentationml/2006/ole">
            <p:oleObj spid="_x0000_s16386" name="Формула" r:id="rId3" imgW="1777680" imgH="545760" progId="Equation.3">
              <p:embed/>
            </p:oleObj>
          </a:graphicData>
        </a:graphic>
      </p:graphicFrame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7858125" y="6072188"/>
            <a:ext cx="1071563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Формула Бернулли</a:t>
            </a:r>
            <a:r>
              <a:rPr lang="ru-RU" smtClean="0">
                <a:solidFill>
                  <a:srgbClr val="7030A0"/>
                </a:solidFill>
              </a:rPr>
              <a:t/>
            </a:r>
            <a:br>
              <a:rPr lang="ru-RU" smtClean="0">
                <a:solidFill>
                  <a:srgbClr val="7030A0"/>
                </a:solidFill>
              </a:rPr>
            </a:br>
            <a:endParaRPr lang="ru-RU" smtClean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1643063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400" smtClean="0"/>
              <a:t>Вероятность того что в </a:t>
            </a:r>
            <a:r>
              <a:rPr lang="en-US" sz="2400" smtClean="0">
                <a:solidFill>
                  <a:srgbClr val="008000"/>
                </a:solidFill>
              </a:rPr>
              <a:t>n</a:t>
            </a:r>
            <a:r>
              <a:rPr lang="ru-RU" sz="2400" smtClean="0"/>
              <a:t> независимых испытаниях в каждом из которых вероятность появления события равна </a:t>
            </a:r>
            <a:r>
              <a:rPr lang="ru-RU" sz="2400" smtClean="0">
                <a:solidFill>
                  <a:srgbClr val="008000"/>
                </a:solidFill>
              </a:rPr>
              <a:t>Р</a:t>
            </a:r>
            <a:r>
              <a:rPr lang="ru-RU" sz="2400" smtClean="0"/>
              <a:t> , </a:t>
            </a:r>
            <a:r>
              <a:rPr lang="ru-RU" sz="2400" smtClean="0">
                <a:solidFill>
                  <a:srgbClr val="008000"/>
                </a:solidFill>
              </a:rPr>
              <a:t>Р(</a:t>
            </a:r>
            <a:r>
              <a:rPr lang="en-US" sz="2400" smtClean="0">
                <a:solidFill>
                  <a:srgbClr val="008000"/>
                </a:solidFill>
              </a:rPr>
              <a:t>0&lt;</a:t>
            </a:r>
            <a:r>
              <a:rPr lang="ru-RU" sz="2400" smtClean="0">
                <a:solidFill>
                  <a:srgbClr val="008000"/>
                </a:solidFill>
              </a:rPr>
              <a:t>Р</a:t>
            </a:r>
            <a:r>
              <a:rPr lang="en-US" sz="2400" smtClean="0">
                <a:solidFill>
                  <a:srgbClr val="008000"/>
                </a:solidFill>
              </a:rPr>
              <a:t>&lt;1)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ru-RU" sz="2400" smtClean="0"/>
              <a:t>,  событие наступит </a:t>
            </a:r>
            <a:r>
              <a:rPr lang="ru-RU" sz="2400" smtClean="0">
                <a:solidFill>
                  <a:srgbClr val="008000"/>
                </a:solidFill>
              </a:rPr>
              <a:t>К</a:t>
            </a:r>
            <a:r>
              <a:rPr lang="ru-RU" sz="2400" smtClean="0"/>
              <a:t> раз безразлично в какой последовательности, вычисляется по формуле Бернулли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285750" y="3000375"/>
          <a:ext cx="4000500" cy="873125"/>
        </p:xfrm>
        <a:graphic>
          <a:graphicData uri="http://schemas.openxmlformats.org/presentationml/2006/ole">
            <p:oleObj spid="_x0000_s17410" name="Формула" r:id="rId3" imgW="1460160" imgH="31716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357688" y="3286125"/>
            <a:ext cx="53578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8000"/>
                </a:solidFill>
                <a:latin typeface="+mn-lt"/>
              </a:rPr>
              <a:t>q=1-p</a:t>
            </a:r>
            <a:r>
              <a:rPr lang="en-US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; 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q</a:t>
            </a:r>
            <a:r>
              <a:rPr lang="ru-RU" sz="2400" dirty="0">
                <a:latin typeface="+mn-lt"/>
              </a:rPr>
              <a:t>- </a:t>
            </a:r>
            <a:r>
              <a:rPr lang="ru-RU" dirty="0">
                <a:latin typeface="+mn-lt"/>
              </a:rPr>
              <a:t>вероятность противоположного события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571625" y="4929188"/>
          <a:ext cx="5299075" cy="1143000"/>
        </p:xfrm>
        <a:graphic>
          <a:graphicData uri="http://schemas.openxmlformats.org/presentationml/2006/ole">
            <p:oleObj spid="_x0000_s17411" name="Формула" r:id="rId4" imgW="1942920" imgH="419040" progId="Equation.3">
              <p:embed/>
            </p:oleObj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3643313" y="4214813"/>
            <a:ext cx="9286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solidFill>
                  <a:srgbClr val="FF5050"/>
                </a:solidFill>
                <a:latin typeface="+mn-lt"/>
              </a:rPr>
              <a:t>или</a:t>
            </a:r>
          </a:p>
        </p:txBody>
      </p:sp>
      <p:sp>
        <p:nvSpPr>
          <p:cNvPr id="8" name="Управляющая кнопка: домой 7">
            <a:hlinkClick r:id="rId5" action="ppaction://hlinksldjump" highlightClick="1"/>
          </p:cNvPr>
          <p:cNvSpPr/>
          <p:nvPr/>
        </p:nvSpPr>
        <p:spPr>
          <a:xfrm>
            <a:off x="8143900" y="6072206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Асимптотические формулы</a:t>
            </a:r>
            <a:r>
              <a:rPr lang="ru-RU" smtClean="0">
                <a:solidFill>
                  <a:srgbClr val="7030A0"/>
                </a:solidFill>
              </a:rPr>
              <a:t/>
            </a:r>
            <a:br>
              <a:rPr lang="ru-RU" smtClean="0">
                <a:solidFill>
                  <a:srgbClr val="7030A0"/>
                </a:solidFill>
              </a:rPr>
            </a:br>
            <a:endParaRPr lang="ru-RU" smtClean="0"/>
          </a:p>
        </p:txBody>
      </p:sp>
      <p:sp>
        <p:nvSpPr>
          <p:cNvPr id="18437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4911725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400" smtClean="0"/>
              <a:t>Если число испытаний велико, то использование формулы Бернулли будет нецелесообразным в силу необходимости выполнения громоздких вычислений. </a:t>
            </a:r>
            <a:r>
              <a:rPr lang="ru-RU" sz="2400" smtClean="0">
                <a:solidFill>
                  <a:srgbClr val="008000"/>
                </a:solidFill>
              </a:rPr>
              <a:t>Теорема Муавра-Лапласа</a:t>
            </a:r>
            <a:r>
              <a:rPr lang="ru-RU" sz="2400" smtClean="0"/>
              <a:t>, дающая асимптотическую формулу , позволяет вычислить вероятность приближенно.</a:t>
            </a:r>
          </a:p>
          <a:p>
            <a:pPr marL="142875" indent="342900">
              <a:buFont typeface="Arial" charset="0"/>
              <a:buNone/>
            </a:pPr>
            <a:r>
              <a:rPr lang="ru-RU" sz="2400" smtClean="0"/>
              <a:t>Теорема: Если вероятность наступления события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в каждом из  </a:t>
            </a:r>
            <a:r>
              <a:rPr lang="en-US" sz="2400" smtClean="0">
                <a:solidFill>
                  <a:srgbClr val="008000"/>
                </a:solidFill>
              </a:rPr>
              <a:t>n</a:t>
            </a:r>
            <a:r>
              <a:rPr lang="ru-RU" sz="2400" smtClean="0"/>
              <a:t> независимых испытаниях равна </a:t>
            </a:r>
            <a:r>
              <a:rPr lang="en-US" sz="2400" smtClean="0">
                <a:solidFill>
                  <a:srgbClr val="008000"/>
                </a:solidFill>
              </a:rPr>
              <a:t>p</a:t>
            </a:r>
            <a:r>
              <a:rPr lang="ru-RU" sz="2400" smtClean="0"/>
              <a:t> и отлична от нуля и единицы, а число испытаний достаточно велико, то вероятность</a:t>
            </a:r>
            <a:r>
              <a:rPr lang="ru-RU" sz="2400" smtClean="0">
                <a:latin typeface="Arial" charset="0"/>
              </a:rPr>
              <a:t> 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Р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(m)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2400" smtClean="0"/>
              <a:t>того, что в </a:t>
            </a:r>
            <a:r>
              <a:rPr lang="en-US" sz="2400" smtClean="0">
                <a:solidFill>
                  <a:srgbClr val="008000"/>
                </a:solidFill>
              </a:rPr>
              <a:t>n</a:t>
            </a:r>
            <a:r>
              <a:rPr lang="ru-RU" sz="2400" smtClean="0"/>
              <a:t> испытаниях событие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наступит </a:t>
            </a:r>
            <a:r>
              <a:rPr lang="en-US" sz="2400" smtClean="0">
                <a:solidFill>
                  <a:srgbClr val="008000"/>
                </a:solidFill>
              </a:rPr>
              <a:t>m</a:t>
            </a:r>
            <a:r>
              <a:rPr lang="ru-RU" sz="2400" smtClean="0"/>
              <a:t> раз, приближенно равна значению функции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928938" y="4643438"/>
          <a:ext cx="2071687" cy="857250"/>
        </p:xfrm>
        <a:graphic>
          <a:graphicData uri="http://schemas.openxmlformats.org/presentationml/2006/ole">
            <p:oleObj spid="_x0000_s18434" name="Формула" r:id="rId3" imgW="1231560" imgH="4442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285875" y="5786438"/>
          <a:ext cx="4714875" cy="714375"/>
        </p:xfrm>
        <a:graphic>
          <a:graphicData uri="http://schemas.openxmlformats.org/presentationml/2006/ole">
            <p:oleObj spid="_x0000_s18435" name="Формула" r:id="rId4" imgW="1942920" imgH="444240" progId="Equation.3">
              <p:embed/>
            </p:oleObj>
          </a:graphicData>
        </a:graphic>
      </p:graphicFrame>
      <p:sp>
        <p:nvSpPr>
          <p:cNvPr id="6" name="Управляющая кнопка: домой 5">
            <a:hlinkClick r:id="rId5" action="ppaction://hlinksldjump" highlightClick="1"/>
          </p:cNvPr>
          <p:cNvSpPr/>
          <p:nvPr/>
        </p:nvSpPr>
        <p:spPr>
          <a:xfrm>
            <a:off x="6967449" y="6141445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8053388" y="6072188"/>
            <a:ext cx="950912" cy="576262"/>
          </a:xfrm>
          <a:prstGeom prst="rightArrow">
            <a:avLst/>
          </a:prstGeom>
          <a:solidFill>
            <a:srgbClr val="FFC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далее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000125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Асимптотические формулы. Распределение Пуассона</a:t>
            </a:r>
          </a:p>
        </p:txBody>
      </p:sp>
      <p:sp>
        <p:nvSpPr>
          <p:cNvPr id="1946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400" smtClean="0"/>
              <a:t>Если вероятность события в отдельном испытании близка к нулю, то применяют другую асимптотическую формулу- </a:t>
            </a:r>
            <a:r>
              <a:rPr lang="ru-RU" sz="2400" smtClean="0">
                <a:solidFill>
                  <a:srgbClr val="008000"/>
                </a:solidFill>
              </a:rPr>
              <a:t>формулу Пуассона</a:t>
            </a:r>
            <a:r>
              <a:rPr lang="ru-RU" sz="2400" smtClean="0"/>
              <a:t>. Теорема:</a:t>
            </a:r>
          </a:p>
          <a:p>
            <a:pPr marL="142875" indent="342900">
              <a:buFont typeface="Arial" charset="0"/>
              <a:buNone/>
            </a:pPr>
            <a:r>
              <a:rPr lang="ru-RU" sz="2400" smtClean="0"/>
              <a:t>Если вероятность </a:t>
            </a:r>
            <a:r>
              <a:rPr lang="ru-RU" sz="2400" smtClean="0">
                <a:solidFill>
                  <a:srgbClr val="008000"/>
                </a:solidFill>
              </a:rPr>
              <a:t>р</a:t>
            </a:r>
            <a:r>
              <a:rPr lang="ru-RU" sz="2400" smtClean="0"/>
              <a:t> наступления события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в каждом испытании постоянна, но близка к нулю, число независимых испытаний </a:t>
            </a:r>
            <a:r>
              <a:rPr lang="en-US" sz="2400" smtClean="0">
                <a:solidFill>
                  <a:srgbClr val="008000"/>
                </a:solidFill>
              </a:rPr>
              <a:t>n</a:t>
            </a:r>
            <a:r>
              <a:rPr lang="ru-RU" sz="2400" smtClean="0"/>
              <a:t> достаточно велико, а произведение </a:t>
            </a:r>
            <a:r>
              <a:rPr lang="en-US" sz="2400" smtClean="0">
                <a:latin typeface="Arial" charset="0"/>
              </a:rPr>
              <a:t> 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np=</a:t>
            </a:r>
            <a:r>
              <a:rPr lang="ru-RU" sz="2400" smtClean="0">
                <a:latin typeface="Arial" charset="0"/>
              </a:rPr>
              <a:t>    </a:t>
            </a:r>
            <a:r>
              <a:rPr lang="ru-RU" sz="2400" smtClean="0"/>
              <a:t>, то вероятность </a:t>
            </a:r>
            <a:r>
              <a:rPr lang="ru-RU" sz="2400" smtClean="0">
                <a:solidFill>
                  <a:srgbClr val="008000"/>
                </a:solidFill>
                <a:latin typeface="Arial" charset="0"/>
              </a:rPr>
              <a:t>Р</a:t>
            </a:r>
            <a:r>
              <a:rPr lang="en-US" sz="2400" baseline="-25000" smtClean="0">
                <a:solidFill>
                  <a:srgbClr val="008000"/>
                </a:solidFill>
                <a:latin typeface="Arial" charset="0"/>
              </a:rPr>
              <a:t>n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(m)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ru-RU" sz="2400" smtClean="0"/>
              <a:t>того, что в </a:t>
            </a:r>
            <a:r>
              <a:rPr lang="en-US" sz="2400" smtClean="0">
                <a:solidFill>
                  <a:srgbClr val="008000"/>
                </a:solidFill>
              </a:rPr>
              <a:t>n</a:t>
            </a:r>
            <a:r>
              <a:rPr lang="ru-RU" sz="2400" smtClean="0"/>
              <a:t> независимых испытаниях событие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smtClean="0"/>
              <a:t> наступит </a:t>
            </a:r>
            <a:r>
              <a:rPr lang="en-US" sz="2400" smtClean="0">
                <a:solidFill>
                  <a:srgbClr val="008000"/>
                </a:solidFill>
              </a:rPr>
              <a:t>m</a:t>
            </a:r>
            <a:r>
              <a:rPr lang="ru-RU" sz="2400" smtClean="0"/>
              <a:t> раз, приближенно равна</a:t>
            </a:r>
          </a:p>
          <a:p>
            <a:pPr marL="142875" indent="342900">
              <a:buFont typeface="Arial" charset="0"/>
              <a:buNone/>
            </a:pPr>
            <a:endParaRPr lang="ru-RU" sz="240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143250" y="4357688"/>
          <a:ext cx="1071563" cy="714375"/>
        </p:xfrm>
        <a:graphic>
          <a:graphicData uri="http://schemas.openxmlformats.org/presentationml/2006/ole">
            <p:oleObj spid="_x0000_s19458" name="Формула" r:id="rId3" imgW="507960" imgH="44424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9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643188" y="5214938"/>
          <a:ext cx="2928937" cy="928687"/>
        </p:xfrm>
        <a:graphic>
          <a:graphicData uri="http://schemas.openxmlformats.org/presentationml/2006/ole">
            <p:oleObj spid="_x0000_s19460" name="Формула" r:id="rId5" imgW="1091880" imgH="444240" progId="Equation.3">
              <p:embed/>
            </p:oleObj>
          </a:graphicData>
        </a:graphic>
      </p:graphicFrame>
      <p:graphicFrame>
        <p:nvGraphicFramePr>
          <p:cNvPr id="19461" name="Object 8"/>
          <p:cNvGraphicFramePr>
            <a:graphicFrameLocks noChangeAspect="1"/>
          </p:cNvGraphicFramePr>
          <p:nvPr/>
        </p:nvGraphicFramePr>
        <p:xfrm>
          <a:off x="5572125" y="3571875"/>
          <a:ext cx="285750" cy="357188"/>
        </p:xfrm>
        <a:graphic>
          <a:graphicData uri="http://schemas.openxmlformats.org/presentationml/2006/ole">
            <p:oleObj spid="_x0000_s19461" name="Формула" r:id="rId6" imgW="139680" imgH="177480" progId="Equation.3">
              <p:embed/>
            </p:oleObj>
          </a:graphicData>
        </a:graphic>
      </p:graphicFrame>
      <p:sp>
        <p:nvSpPr>
          <p:cNvPr id="9" name="Стрелка влево 8">
            <a:hlinkClick r:id="rId7" action="ppaction://hlinksldjump"/>
          </p:cNvPr>
          <p:cNvSpPr/>
          <p:nvPr/>
        </p:nvSpPr>
        <p:spPr>
          <a:xfrm>
            <a:off x="7786688" y="6072188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63" y="5000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1) В журнале 10 страниц , необходимо на страницах поместить 4 фотографии. Сколькими способами это можно сделать , если ни одна страница газеты не должна содержать более одной фотографии ?</a:t>
            </a:r>
          </a:p>
        </p:txBody>
      </p:sp>
      <p:sp>
        <p:nvSpPr>
          <p:cNvPr id="5" name="Содержимое 7"/>
          <p:cNvSpPr txBox="1">
            <a:spLocks/>
          </p:cNvSpPr>
          <p:nvPr/>
        </p:nvSpPr>
        <p:spPr bwMode="auto">
          <a:xfrm>
            <a:off x="457200" y="3286125"/>
            <a:ext cx="8543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>
                <a:solidFill>
                  <a:srgbClr val="002060"/>
                </a:solidFill>
                <a:latin typeface="+mn-lt"/>
              </a:rPr>
              <a:t>2)Сколько можно записать четырехзначных чисел , используя без повторения  все десять цифр? 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857250" y="4214813"/>
          <a:ext cx="6215063" cy="785812"/>
        </p:xfrm>
        <a:graphic>
          <a:graphicData uri="http://schemas.openxmlformats.org/presentationml/2006/ole">
            <p:oleObj spid="_x0000_s20482" name="Формула" r:id="rId3" imgW="1930320" imgH="393480" progId="Equation.3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928688" y="5000625"/>
          <a:ext cx="5929312" cy="857250"/>
        </p:xfrm>
        <a:graphic>
          <a:graphicData uri="http://schemas.openxmlformats.org/presentationml/2006/ole">
            <p:oleObj spid="_x0000_s20483" name="Формула" r:id="rId4" imgW="2133360" imgH="419040" progId="Equation.3">
              <p:embed/>
            </p:oleObj>
          </a:graphicData>
        </a:graphic>
      </p:graphicFrame>
      <p:graphicFrame>
        <p:nvGraphicFramePr>
          <p:cNvPr id="20484" name="Object 11"/>
          <p:cNvGraphicFramePr>
            <a:graphicFrameLocks noChangeAspect="1"/>
          </p:cNvGraphicFramePr>
          <p:nvPr/>
        </p:nvGraphicFramePr>
        <p:xfrm>
          <a:off x="1071563" y="5857875"/>
          <a:ext cx="5643562" cy="571500"/>
        </p:xfrm>
        <a:graphic>
          <a:graphicData uri="http://schemas.openxmlformats.org/presentationml/2006/ole">
            <p:oleObj spid="_x0000_s20484" name="Формула" r:id="rId5" imgW="2057400" imgH="228600" progId="Equation.3">
              <p:embed/>
            </p:oleObj>
          </a:graphicData>
        </a:graphic>
      </p:graphicFrame>
      <p:graphicFrame>
        <p:nvGraphicFramePr>
          <p:cNvPr id="20485" name="Object 12"/>
          <p:cNvGraphicFramePr>
            <a:graphicFrameLocks noChangeAspect="1"/>
          </p:cNvGraphicFramePr>
          <p:nvPr/>
        </p:nvGraphicFramePr>
        <p:xfrm>
          <a:off x="714375" y="2143125"/>
          <a:ext cx="7572375" cy="928688"/>
        </p:xfrm>
        <a:graphic>
          <a:graphicData uri="http://schemas.openxmlformats.org/presentationml/2006/ole">
            <p:oleObj spid="_x0000_s20485" name="Формула" r:id="rId6" imgW="2590560" imgH="419040" progId="Equation.3">
              <p:embed/>
            </p:oleObj>
          </a:graphicData>
        </a:graphic>
      </p:graphicFrame>
      <p:sp>
        <p:nvSpPr>
          <p:cNvPr id="10" name="Стрелка влево 9">
            <a:hlinkClick r:id="rId7" action="ppaction://hlinksldjump"/>
          </p:cNvPr>
          <p:cNvSpPr/>
          <p:nvPr/>
        </p:nvSpPr>
        <p:spPr>
          <a:xfrm>
            <a:off x="7786688" y="6000750"/>
            <a:ext cx="1071562" cy="574675"/>
          </a:xfrm>
          <a:prstGeom prst="leftArrow">
            <a:avLst/>
          </a:prstGeom>
          <a:solidFill>
            <a:srgbClr val="7030A0">
              <a:alpha val="6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назад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Элементы теории вероятности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428596" y="1500174"/>
            <a:ext cx="8358246" cy="1143008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Основные понятия теории вероятностей</a:t>
            </a: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500034" y="4929198"/>
            <a:ext cx="8358246" cy="1000132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Повторение испытаний</a:t>
            </a:r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428596" y="3071810"/>
            <a:ext cx="8358246" cy="1428760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Теоремы сложения и умножения вероятностей</a:t>
            </a:r>
          </a:p>
        </p:txBody>
      </p:sp>
      <p:sp>
        <p:nvSpPr>
          <p:cNvPr id="10" name="Управляющая кнопка: домой 9">
            <a:hlinkClick r:id="rId5" action="ppaction://hlinksldjump" highlightClick="1"/>
          </p:cNvPr>
          <p:cNvSpPr/>
          <p:nvPr/>
        </p:nvSpPr>
        <p:spPr>
          <a:xfrm>
            <a:off x="8001000" y="6215063"/>
            <a:ext cx="785813" cy="500062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878681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8000"/>
                </a:solidFill>
              </a:rPr>
              <a:t>Основные понятия теории вероятностей</a:t>
            </a:r>
            <a:r>
              <a:rPr lang="ru-RU" dirty="0" smtClean="0">
                <a:solidFill>
                  <a:srgbClr val="008000"/>
                </a:solidFill>
              </a:rPr>
              <a:t/>
            </a:r>
            <a:br>
              <a:rPr lang="ru-RU" dirty="0" smtClean="0">
                <a:solidFill>
                  <a:srgbClr val="008000"/>
                </a:solidFill>
              </a:rPr>
            </a:b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57158" y="3429000"/>
            <a:ext cx="8358246" cy="1143008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Классическая формула вероятности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28596" y="4857760"/>
            <a:ext cx="8358246" cy="1143008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Статистическая и геометрическая вероятности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28596" y="1785926"/>
            <a:ext cx="8358246" cy="1143008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Случайные события. Операции над событиями </a:t>
            </a:r>
          </a:p>
        </p:txBody>
      </p:sp>
      <p:sp>
        <p:nvSpPr>
          <p:cNvPr id="8" name="Управляющая кнопка: домой 7">
            <a:hlinkClick r:id="rId5" action="ppaction://hlinksldjump" highlightClick="1"/>
          </p:cNvPr>
          <p:cNvSpPr/>
          <p:nvPr/>
        </p:nvSpPr>
        <p:spPr>
          <a:xfrm>
            <a:off x="8001000" y="6215063"/>
            <a:ext cx="785813" cy="500062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8000"/>
                </a:solidFill>
              </a:rPr>
              <a:t>Теоремы сложения и умножения вероятностей</a:t>
            </a:r>
            <a:r>
              <a:rPr lang="ru-RU" dirty="0" smtClean="0">
                <a:solidFill>
                  <a:srgbClr val="008000"/>
                </a:solidFill>
              </a:rPr>
              <a:t/>
            </a:r>
            <a:br>
              <a:rPr lang="ru-RU" dirty="0" smtClean="0">
                <a:solidFill>
                  <a:srgbClr val="008000"/>
                </a:solidFill>
              </a:rPr>
            </a:b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28596" y="1214422"/>
            <a:ext cx="8358246" cy="1071570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Теорема сложения вероятностей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28596" y="2643182"/>
            <a:ext cx="8358246" cy="1714512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Теорема  умножения вероятностей. Условная вероятность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28596" y="4714884"/>
            <a:ext cx="8429684" cy="1428760"/>
          </a:xfrm>
          <a:prstGeom prst="roundRect">
            <a:avLst/>
          </a:prstGeom>
          <a:gradFill flip="none" rotWithShape="1">
            <a:gsLst>
              <a:gs pos="100000">
                <a:srgbClr val="009900">
                  <a:alpha val="27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Формула  полной вероятности.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8000"/>
                </a:solidFill>
              </a:rPr>
              <a:t>Формула Байеса</a:t>
            </a:r>
          </a:p>
        </p:txBody>
      </p:sp>
      <p:sp>
        <p:nvSpPr>
          <p:cNvPr id="7" name="Управляющая кнопка: домой 6">
            <a:hlinkClick r:id="rId5" action="ppaction://hlinksldjump" highlightClick="1"/>
          </p:cNvPr>
          <p:cNvSpPr/>
          <p:nvPr/>
        </p:nvSpPr>
        <p:spPr>
          <a:xfrm>
            <a:off x="8001000" y="6215063"/>
            <a:ext cx="785813" cy="500062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rgbClr val="008000"/>
                </a:solidFill>
              </a:rPr>
              <a:t>Повторение испытаний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571604" y="4214818"/>
            <a:ext cx="6429420" cy="1143008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alpha val="18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7030A0"/>
                </a:solidFill>
              </a:rPr>
              <a:t>Асимптотические формулы</a:t>
            </a: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1500166" y="2071678"/>
            <a:ext cx="6429420" cy="1143008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alpha val="18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7030A0"/>
                </a:solidFill>
              </a:rPr>
              <a:t>Формула Бернулли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001000" y="6215063"/>
            <a:ext cx="785813" cy="500062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85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 rtlCol="0">
            <a:normAutofit fontScale="92500"/>
          </a:bodyPr>
          <a:lstStyle/>
          <a:p>
            <a:pPr indent="342900" algn="just" eaLnBrk="1" fontAlgn="auto" hangingPunct="1"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50"/>
                </a:solidFill>
              </a:rPr>
              <a:t>Теория вероятностей возникла как наука из убеждения, что в основе массовых случайных событий лежат детерминированные закономерности, теория вероятностей изучает эти закономерности.</a:t>
            </a:r>
          </a:p>
          <a:p>
            <a:pPr indent="3429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50"/>
                </a:solidFill>
              </a:rPr>
              <a:t>  Математическая статистика это наука изучающая методы обработки результатов наблюдения массовых случайных явлений, обладающих статистической устойчивостью, с целью выявления этих закономерностей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143900" y="6072206"/>
            <a:ext cx="785818" cy="500066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001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B0F0"/>
                </a:solidFill>
              </a:rPr>
              <a:t>Правило умножения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786813" cy="1928813"/>
          </a:xfrm>
        </p:spPr>
        <p:txBody>
          <a:bodyPr/>
          <a:lstStyle/>
          <a:p>
            <a:pPr indent="342900" algn="just" eaLnBrk="1" hangingPunct="1">
              <a:buFont typeface="Arial" charset="0"/>
              <a:buNone/>
            </a:pPr>
            <a:r>
              <a:rPr lang="ru-RU" sz="2400" smtClean="0"/>
              <a:t>Если требуется выполнить одно за другим какие то </a:t>
            </a:r>
            <a:r>
              <a:rPr lang="en-US" sz="2400" smtClean="0">
                <a:solidFill>
                  <a:srgbClr val="008000"/>
                </a:solidFill>
              </a:rPr>
              <a:t>K </a:t>
            </a:r>
            <a:r>
              <a:rPr lang="ru-RU" sz="2400" smtClean="0"/>
              <a:t>действий при чем </a:t>
            </a:r>
            <a:r>
              <a:rPr lang="en-US" sz="2400" smtClean="0">
                <a:solidFill>
                  <a:srgbClr val="008000"/>
                </a:solidFill>
              </a:rPr>
              <a:t>1</a:t>
            </a:r>
            <a:r>
              <a:rPr lang="en-US" sz="2400" smtClean="0"/>
              <a:t> </a:t>
            </a:r>
            <a:r>
              <a:rPr lang="ru-RU" sz="2400" smtClean="0"/>
              <a:t>действие можно выполнить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baseline="-25000" smtClean="0">
                <a:solidFill>
                  <a:srgbClr val="008000"/>
                </a:solidFill>
              </a:rPr>
              <a:t>1</a:t>
            </a:r>
            <a:r>
              <a:rPr lang="ru-RU" sz="2400" smtClean="0"/>
              <a:t> способами, </a:t>
            </a:r>
            <a:r>
              <a:rPr lang="ru-RU" sz="2400" smtClean="0">
                <a:solidFill>
                  <a:srgbClr val="008000"/>
                </a:solidFill>
              </a:rPr>
              <a:t>2 </a:t>
            </a:r>
            <a:r>
              <a:rPr lang="ru-RU" sz="2400" smtClean="0"/>
              <a:t>действие –</a:t>
            </a:r>
            <a:r>
              <a:rPr lang="ru-RU" sz="2400" smtClean="0">
                <a:solidFill>
                  <a:srgbClr val="008000"/>
                </a:solidFill>
              </a:rPr>
              <a:t> а</a:t>
            </a:r>
            <a:r>
              <a:rPr lang="ru-RU" sz="2400" baseline="-25000" smtClean="0">
                <a:solidFill>
                  <a:srgbClr val="008000"/>
                </a:solidFill>
              </a:rPr>
              <a:t>2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ru-RU" sz="2400" smtClean="0"/>
              <a:t>способами, и так до </a:t>
            </a:r>
            <a:r>
              <a:rPr lang="en-US" sz="2400" smtClean="0">
                <a:solidFill>
                  <a:srgbClr val="008000"/>
                </a:solidFill>
              </a:rPr>
              <a:t>K</a:t>
            </a:r>
            <a:r>
              <a:rPr lang="ru-RU" sz="2400" smtClean="0">
                <a:solidFill>
                  <a:srgbClr val="008000"/>
                </a:solidFill>
              </a:rPr>
              <a:t>-го</a:t>
            </a:r>
            <a:r>
              <a:rPr lang="ru-RU" sz="2400" smtClean="0"/>
              <a:t> действия , которое можно выполнить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baseline="-25000" smtClean="0">
                <a:solidFill>
                  <a:srgbClr val="008000"/>
                </a:solidFill>
              </a:rPr>
              <a:t>к</a:t>
            </a:r>
            <a:r>
              <a:rPr lang="ru-RU" sz="2400" smtClean="0"/>
              <a:t> способами, то все </a:t>
            </a:r>
            <a:r>
              <a:rPr lang="en-US" sz="2400" smtClean="0">
                <a:solidFill>
                  <a:srgbClr val="008000"/>
                </a:solidFill>
              </a:rPr>
              <a:t>K</a:t>
            </a:r>
            <a:r>
              <a:rPr lang="ru-RU" sz="2400" smtClean="0"/>
              <a:t> действий вместе могут быть выполнены </a:t>
            </a:r>
            <a:r>
              <a:rPr lang="ru-RU" sz="2400" smtClean="0">
                <a:solidFill>
                  <a:srgbClr val="008000"/>
                </a:solidFill>
              </a:rPr>
              <a:t>а</a:t>
            </a:r>
            <a:r>
              <a:rPr lang="ru-RU" sz="2400" baseline="-25000" smtClean="0">
                <a:solidFill>
                  <a:srgbClr val="008000"/>
                </a:solidFill>
              </a:rPr>
              <a:t>1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en-US" sz="2800" smtClean="0">
                <a:solidFill>
                  <a:schemeClr val="hlink"/>
                </a:solidFill>
              </a:rPr>
              <a:t>·</a:t>
            </a:r>
            <a:r>
              <a:rPr lang="ru-RU" sz="2400" smtClean="0">
                <a:solidFill>
                  <a:srgbClr val="008000"/>
                </a:solidFill>
              </a:rPr>
              <a:t> а</a:t>
            </a:r>
            <a:r>
              <a:rPr lang="ru-RU" sz="2400" baseline="-25000" smtClean="0">
                <a:solidFill>
                  <a:srgbClr val="008000"/>
                </a:solidFill>
              </a:rPr>
              <a:t>2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en-US" sz="2800" smtClean="0">
                <a:solidFill>
                  <a:schemeClr val="hlink"/>
                </a:solidFill>
              </a:rPr>
              <a:t>·</a:t>
            </a:r>
            <a:r>
              <a:rPr lang="ru-RU" sz="2400" smtClean="0">
                <a:solidFill>
                  <a:srgbClr val="008000"/>
                </a:solidFill>
              </a:rPr>
              <a:t> а</a:t>
            </a:r>
            <a:r>
              <a:rPr lang="ru-RU" sz="2400" baseline="-25000" smtClean="0">
                <a:solidFill>
                  <a:srgbClr val="008000"/>
                </a:solidFill>
              </a:rPr>
              <a:t>3</a:t>
            </a:r>
            <a:r>
              <a:rPr lang="ru-RU" sz="2400" smtClean="0">
                <a:solidFill>
                  <a:srgbClr val="008000"/>
                </a:solidFill>
              </a:rPr>
              <a:t> …а</a:t>
            </a:r>
            <a:r>
              <a:rPr lang="ru-RU" sz="2400" baseline="-25000" smtClean="0">
                <a:solidFill>
                  <a:srgbClr val="008000"/>
                </a:solidFill>
              </a:rPr>
              <a:t>к</a:t>
            </a:r>
            <a:r>
              <a:rPr lang="ru-RU" sz="2400" smtClean="0">
                <a:solidFill>
                  <a:srgbClr val="008000"/>
                </a:solidFill>
              </a:rPr>
              <a:t> </a:t>
            </a:r>
            <a:r>
              <a:rPr lang="ru-RU" sz="2400" smtClean="0"/>
              <a:t>способами.</a:t>
            </a:r>
          </a:p>
        </p:txBody>
      </p:sp>
      <p:sp>
        <p:nvSpPr>
          <p:cNvPr id="30724" name="Содержимое 2"/>
          <p:cNvSpPr>
            <a:spLocks/>
          </p:cNvSpPr>
          <p:nvPr/>
        </p:nvSpPr>
        <p:spPr bwMode="auto">
          <a:xfrm>
            <a:off x="0" y="299720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342900" algn="just"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ru-RU">
                <a:solidFill>
                  <a:schemeClr val="hlink"/>
                </a:solidFill>
              </a:rPr>
              <a:t>4 мальчика 4 девочки садятся на 8 расположенных подряд стульев, причем мальчики садятся на места с четными номерами,  а девочки – на места с нечетными номерами. Сколькими способами это можно сделать ?</a:t>
            </a:r>
          </a:p>
        </p:txBody>
      </p:sp>
      <p:sp>
        <p:nvSpPr>
          <p:cNvPr id="30725" name="Заголовок 1"/>
          <p:cNvSpPr>
            <a:spLocks/>
          </p:cNvSpPr>
          <p:nvPr/>
        </p:nvSpPr>
        <p:spPr bwMode="auto">
          <a:xfrm>
            <a:off x="395288" y="4221163"/>
            <a:ext cx="85693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2000">
                <a:solidFill>
                  <a:srgbClr val="009900"/>
                </a:solidFill>
                <a:latin typeface="Calibri" pitchFamily="34" charset="0"/>
              </a:rPr>
              <a:t>Первый мальчик может сесть на любое из четырех четных мест, второй - на любое из оставшихся трех мест, третий – на любое оставшихся двух мест. Последнему мальчику предоставляется всего одна возможность. Согласно правилу умножения, мальчики могут занять  четыре места </a:t>
            </a:r>
            <a:r>
              <a:rPr lang="ru-RU" sz="2000">
                <a:solidFill>
                  <a:schemeClr val="hlink"/>
                </a:solidFill>
                <a:latin typeface="Calibri" pitchFamily="34" charset="0"/>
              </a:rPr>
              <a:t>4</a:t>
            </a:r>
            <a:r>
              <a:rPr lang="en-US" sz="2000">
                <a:solidFill>
                  <a:schemeClr val="hlink"/>
                </a:solidFill>
                <a:latin typeface="Calibri" pitchFamily="34" charset="0"/>
              </a:rPr>
              <a:t>·</a:t>
            </a:r>
            <a:r>
              <a:rPr lang="ru-RU" sz="2000">
                <a:solidFill>
                  <a:schemeClr val="hlink"/>
                </a:solidFill>
                <a:latin typeface="Calibri" pitchFamily="34" charset="0"/>
              </a:rPr>
              <a:t>3</a:t>
            </a:r>
            <a:r>
              <a:rPr lang="en-US" sz="2000">
                <a:solidFill>
                  <a:schemeClr val="hlink"/>
                </a:solidFill>
                <a:latin typeface="Calibri" pitchFamily="34" charset="0"/>
              </a:rPr>
              <a:t>·</a:t>
            </a:r>
            <a:r>
              <a:rPr lang="ru-RU" sz="2000">
                <a:solidFill>
                  <a:schemeClr val="hlink"/>
                </a:solidFill>
                <a:latin typeface="Calibri" pitchFamily="34" charset="0"/>
              </a:rPr>
              <a:t>2</a:t>
            </a:r>
            <a:r>
              <a:rPr lang="en-US" sz="2000">
                <a:solidFill>
                  <a:schemeClr val="hlink"/>
                </a:solidFill>
                <a:latin typeface="Calibri" pitchFamily="34" charset="0"/>
              </a:rPr>
              <a:t>·</a:t>
            </a:r>
            <a:r>
              <a:rPr lang="ru-RU" sz="2000">
                <a:solidFill>
                  <a:schemeClr val="hlink"/>
                </a:solidFill>
                <a:latin typeface="Calibri" pitchFamily="34" charset="0"/>
              </a:rPr>
              <a:t>1=24</a:t>
            </a:r>
            <a:r>
              <a:rPr lang="ru-RU" sz="2000">
                <a:solidFill>
                  <a:srgbClr val="009900"/>
                </a:solidFill>
                <a:latin typeface="Calibri" pitchFamily="34" charset="0"/>
              </a:rPr>
              <a:t> способами. Столько же возможностей имеют и девочки. Таким образом, согласно правилу умножения, мальчики и девочки могут занять все стулья                                                       </a:t>
            </a:r>
            <a:r>
              <a:rPr lang="ru-RU" sz="2000">
                <a:solidFill>
                  <a:schemeClr val="hlink"/>
                </a:solidFill>
                <a:latin typeface="Calibri" pitchFamily="34" charset="0"/>
              </a:rPr>
              <a:t>24 </a:t>
            </a:r>
            <a:r>
              <a:rPr lang="en-US" sz="2000">
                <a:solidFill>
                  <a:schemeClr val="hlink"/>
                </a:solidFill>
                <a:latin typeface="Calibri" pitchFamily="34" charset="0"/>
              </a:rPr>
              <a:t>·</a:t>
            </a:r>
            <a:r>
              <a:rPr lang="ru-RU" sz="2000">
                <a:solidFill>
                  <a:schemeClr val="hlink"/>
                </a:solidFill>
                <a:latin typeface="Calibri" pitchFamily="34" charset="0"/>
              </a:rPr>
              <a:t> 24=576 способами.</a:t>
            </a:r>
            <a:endParaRPr lang="en-US" sz="200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124389" y="6317672"/>
            <a:ext cx="785818" cy="440317"/>
          </a:xfrm>
          <a:prstGeom prst="actionButtonHome">
            <a:avLst/>
          </a:prstGeom>
          <a:solidFill>
            <a:srgbClr val="3366FF"/>
          </a:solidFill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2096</Words>
  <Application>Microsoft Office PowerPoint</Application>
  <PresentationFormat>Экран (4:3)</PresentationFormat>
  <Paragraphs>192</Paragraphs>
  <Slides>35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Calibri</vt:lpstr>
      <vt:lpstr>Тема Office</vt:lpstr>
      <vt:lpstr>Microsoft Equation 3.0</vt:lpstr>
      <vt:lpstr>Теория вероятностей </vt:lpstr>
      <vt:lpstr>Теория вероятностей</vt:lpstr>
      <vt:lpstr>Основные комбинаторные объекты</vt:lpstr>
      <vt:lpstr>Элементы теории вероятности </vt:lpstr>
      <vt:lpstr>Основные понятия теории вероятностей </vt:lpstr>
      <vt:lpstr>Теоремы сложения и умножения вероятностей </vt:lpstr>
      <vt:lpstr>Повторение испытаний </vt:lpstr>
      <vt:lpstr>Введение </vt:lpstr>
      <vt:lpstr>Правило умножения</vt:lpstr>
      <vt:lpstr>Правило сложения </vt:lpstr>
      <vt:lpstr>Размещения </vt:lpstr>
      <vt:lpstr>1) В журнале 10 страниц , необходимо на страницах поместить 4 фотографии. Сколькими способами это можно сделать , если ни одна страница газеты не должна содержать более одной фотографии ?</vt:lpstr>
      <vt:lpstr>Перестановки </vt:lpstr>
      <vt:lpstr>Слайд 14</vt:lpstr>
      <vt:lpstr>Сочетания </vt:lpstr>
      <vt:lpstr>Способов выбора былых  шаров</vt:lpstr>
      <vt:lpstr>Случайные события. Операции над  событиями</vt:lpstr>
      <vt:lpstr>Случайные события</vt:lpstr>
      <vt:lpstr>Случайные события</vt:lpstr>
      <vt:lpstr>Операции над  событиями</vt:lpstr>
      <vt:lpstr>Операции над  событиями</vt:lpstr>
      <vt:lpstr>Классическая формула вероятности</vt:lpstr>
      <vt:lpstr>Слайд 23</vt:lpstr>
      <vt:lpstr>Статистическая и геометрическая вероятности</vt:lpstr>
      <vt:lpstr>Теорема сложения вероятностей</vt:lpstr>
      <vt:lpstr>Теорема сложения вероятностей</vt:lpstr>
      <vt:lpstr>Теорема  умножения вероятностей. Условная вероятность </vt:lpstr>
      <vt:lpstr>Теорема  умножения вероятностей. Условная вероятность</vt:lpstr>
      <vt:lpstr>Формула  полной вероятности.  Формула Байеса </vt:lpstr>
      <vt:lpstr>Формула  полной вероятности.  Формула Байеса</vt:lpstr>
      <vt:lpstr>Формула  полной вероятности.  Формула Байеса</vt:lpstr>
      <vt:lpstr>Формула Бернулли </vt:lpstr>
      <vt:lpstr>Асимптотические формулы </vt:lpstr>
      <vt:lpstr>Асимптотические формулы. Распределение Пуассона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Галина Микитась</cp:lastModifiedBy>
  <cp:revision>173</cp:revision>
  <dcterms:created xsi:type="dcterms:W3CDTF">2011-05-22T11:16:09Z</dcterms:created>
  <dcterms:modified xsi:type="dcterms:W3CDTF">2020-11-22T10:40:52Z</dcterms:modified>
</cp:coreProperties>
</file>